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772" r:id="rId5"/>
    <p:sldId id="644" r:id="rId6"/>
    <p:sldId id="756" r:id="rId7"/>
    <p:sldId id="773" r:id="rId8"/>
    <p:sldId id="757" r:id="rId9"/>
    <p:sldId id="758" r:id="rId10"/>
    <p:sldId id="759" r:id="rId11"/>
    <p:sldId id="760" r:id="rId12"/>
    <p:sldId id="778" r:id="rId13"/>
    <p:sldId id="779" r:id="rId14"/>
    <p:sldId id="761" r:id="rId15"/>
    <p:sldId id="762" r:id="rId16"/>
    <p:sldId id="763" r:id="rId17"/>
    <p:sldId id="764" r:id="rId18"/>
    <p:sldId id="765" r:id="rId19"/>
    <p:sldId id="766" r:id="rId20"/>
    <p:sldId id="767" r:id="rId21"/>
    <p:sldId id="768" r:id="rId22"/>
    <p:sldId id="774" r:id="rId23"/>
    <p:sldId id="565" r:id="rId24"/>
    <p:sldId id="737" r:id="rId25"/>
    <p:sldId id="658" r:id="rId26"/>
    <p:sldId id="740" r:id="rId27"/>
    <p:sldId id="770" r:id="rId28"/>
    <p:sldId id="771" r:id="rId29"/>
    <p:sldId id="741" r:id="rId30"/>
    <p:sldId id="749" r:id="rId31"/>
    <p:sldId id="750" r:id="rId32"/>
    <p:sldId id="776" r:id="rId33"/>
    <p:sldId id="775" r:id="rId34"/>
    <p:sldId id="738" r:id="rId35"/>
    <p:sldId id="753" r:id="rId36"/>
    <p:sldId id="754" r:id="rId37"/>
    <p:sldId id="755" r:id="rId38"/>
    <p:sldId id="698" r:id="rId39"/>
    <p:sldId id="733" r:id="rId40"/>
    <p:sldId id="735" r:id="rId41"/>
    <p:sldId id="736" r:id="rId42"/>
    <p:sldId id="77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8" autoAdjust="0"/>
    <p:restoredTop sz="90037" autoAdjust="0"/>
  </p:normalViewPr>
  <p:slideViewPr>
    <p:cSldViewPr snapToGrid="0">
      <p:cViewPr varScale="1">
        <p:scale>
          <a:sx n="102" d="100"/>
          <a:sy n="102" d="100"/>
        </p:scale>
        <p:origin x="1291" y="72"/>
      </p:cViewPr>
      <p:guideLst/>
    </p:cSldViewPr>
  </p:slideViewPr>
  <p:notesTextViewPr>
    <p:cViewPr>
      <p:scale>
        <a:sx n="100" d="100"/>
        <a:sy n="100" d="100"/>
      </p:scale>
      <p:origin x="0" y="0"/>
    </p:cViewPr>
  </p:notesTextViewPr>
  <p:sorterViewPr>
    <p:cViewPr varScale="1">
      <p:scale>
        <a:sx n="1" d="1"/>
        <a:sy n="1" d="1"/>
      </p:scale>
      <p:origin x="0" y="-463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E93E5-E9BC-49F9-A94E-E91E68E23AA7}" type="datetimeFigureOut">
              <a:rPr lang="en-US" smtClean="0"/>
              <a:t>3/17/2021</a:t>
            </a:fld>
            <a:endParaRPr lang="en-US"/>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EFC8E-3A82-48C6-B6C4-BE76ED8641D4}" type="slidenum">
              <a:rPr lang="en-US" smtClean="0"/>
              <a:t>‹nr.›</a:t>
            </a:fld>
            <a:endParaRPr lang="en-US"/>
          </a:p>
        </p:txBody>
      </p:sp>
    </p:spTree>
    <p:extLst>
      <p:ext uri="{BB962C8B-B14F-4D97-AF65-F5344CB8AC3E}">
        <p14:creationId xmlns:p14="http://schemas.microsoft.com/office/powerpoint/2010/main" val="122634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0ATUjAxNf6U"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nalc.org/view/15479-Sanger-method-of-DNA-sequencing-3D-animation-with-narration.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2</a:t>
            </a:fld>
            <a:endParaRPr lang="nl-NL"/>
          </a:p>
        </p:txBody>
      </p:sp>
    </p:spTree>
    <p:extLst>
      <p:ext uri="{BB962C8B-B14F-4D97-AF65-F5344CB8AC3E}">
        <p14:creationId xmlns:p14="http://schemas.microsoft.com/office/powerpoint/2010/main" val="2158235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14</a:t>
            </a:fld>
            <a:endParaRPr lang="nl-NL"/>
          </a:p>
        </p:txBody>
      </p:sp>
    </p:spTree>
    <p:extLst>
      <p:ext uri="{BB962C8B-B14F-4D97-AF65-F5344CB8AC3E}">
        <p14:creationId xmlns:p14="http://schemas.microsoft.com/office/powerpoint/2010/main" val="289056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Nadeel: slechts 300 tot 500 </a:t>
            </a:r>
            <a:r>
              <a:rPr lang="nl-NL" dirty="0" err="1" smtClean="0"/>
              <a:t>bp</a:t>
            </a:r>
            <a:r>
              <a:rPr lang="nl-NL" dirty="0" smtClean="0"/>
              <a:t>, i.p.v. 800-1000 bij de Sanger methode.</a:t>
            </a:r>
          </a:p>
          <a:p>
            <a:pPr>
              <a:defRPr/>
            </a:pPr>
            <a:endParaRPr lang="nl-NL" dirty="0"/>
          </a:p>
        </p:txBody>
      </p:sp>
      <p:sp>
        <p:nvSpPr>
          <p:cNvPr id="231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Arial" charset="0"/>
                <a:ea typeface="ＭＳ Ｐゴシック" pitchFamily="34" charset="-128"/>
              </a:defRPr>
            </a:lvl1pPr>
            <a:lvl2pPr marL="742950" indent="-285750">
              <a:defRPr sz="2400" baseline="-25000">
                <a:solidFill>
                  <a:schemeClr val="tx1"/>
                </a:solidFill>
                <a:latin typeface="Arial" charset="0"/>
                <a:ea typeface="ＭＳ Ｐゴシック" pitchFamily="34" charset="-128"/>
              </a:defRPr>
            </a:lvl2pPr>
            <a:lvl3pPr marL="1143000" indent="-228600">
              <a:defRPr sz="2400" baseline="-25000">
                <a:solidFill>
                  <a:schemeClr val="tx1"/>
                </a:solidFill>
                <a:latin typeface="Arial" charset="0"/>
                <a:ea typeface="ＭＳ Ｐゴシック" pitchFamily="34" charset="-128"/>
              </a:defRPr>
            </a:lvl3pPr>
            <a:lvl4pPr marL="1600200" indent="-228600">
              <a:defRPr sz="2400" baseline="-25000">
                <a:solidFill>
                  <a:schemeClr val="tx1"/>
                </a:solidFill>
                <a:latin typeface="Arial" charset="0"/>
                <a:ea typeface="ＭＳ Ｐゴシック" pitchFamily="34" charset="-128"/>
              </a:defRPr>
            </a:lvl4pPr>
            <a:lvl5pPr marL="2057400" indent="-228600">
              <a:defRPr sz="2400" baseline="-25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baseline="-25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baseline="-25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baseline="-25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baseline="-25000">
                <a:solidFill>
                  <a:schemeClr val="tx1"/>
                </a:solidFill>
                <a:latin typeface="Arial" charset="0"/>
                <a:ea typeface="ＭＳ Ｐゴシック" pitchFamily="34" charset="-128"/>
              </a:defRPr>
            </a:lvl9pPr>
          </a:lstStyle>
          <a:p>
            <a:fld id="{F360C6DB-08A3-40F6-BBBC-2E034B566587}" type="slidenum">
              <a:rPr lang="nl-NL" altLang="nl-NL" sz="1200" baseline="0" smtClean="0"/>
              <a:pPr/>
              <a:t>15</a:t>
            </a:fld>
            <a:endParaRPr lang="nl-NL" altLang="nl-NL" sz="1200" baseline="0" smtClean="0"/>
          </a:p>
        </p:txBody>
      </p:sp>
    </p:spTree>
    <p:extLst>
      <p:ext uri="{BB962C8B-B14F-4D97-AF65-F5344CB8AC3E}">
        <p14:creationId xmlns:p14="http://schemas.microsoft.com/office/powerpoint/2010/main" val="3259708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Filmpje </a:t>
            </a:r>
            <a:r>
              <a:rPr lang="nl-NL" dirty="0" err="1" smtClean="0"/>
              <a:t>pyrosequencing</a:t>
            </a:r>
            <a:r>
              <a:rPr lang="nl-NL" dirty="0" smtClean="0"/>
              <a:t> lengte 1:52:  https://www.youtube.com/watch?v=nFfgWGFe0aA</a:t>
            </a:r>
            <a:endParaRPr lang="nl-NL" dirty="0"/>
          </a:p>
        </p:txBody>
      </p:sp>
      <p:sp>
        <p:nvSpPr>
          <p:cNvPr id="4" name="Slide Number Placeholder 3"/>
          <p:cNvSpPr>
            <a:spLocks noGrp="1"/>
          </p:cNvSpPr>
          <p:nvPr>
            <p:ph type="sldNum" sz="quarter" idx="10"/>
          </p:nvPr>
        </p:nvSpPr>
        <p:spPr/>
        <p:txBody>
          <a:bodyPr/>
          <a:lstStyle/>
          <a:p>
            <a:fld id="{033C1889-EF8D-43E8-A8A6-F79083345BFB}" type="slidenum">
              <a:rPr lang="nl-NL" smtClean="0"/>
              <a:pPr/>
              <a:t>16</a:t>
            </a:fld>
            <a:endParaRPr lang="nl-NL"/>
          </a:p>
        </p:txBody>
      </p:sp>
    </p:spTree>
    <p:extLst>
      <p:ext uri="{BB962C8B-B14F-4D97-AF65-F5344CB8AC3E}">
        <p14:creationId xmlns:p14="http://schemas.microsoft.com/office/powerpoint/2010/main" val="427975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Tegenwoordig kan het </a:t>
            </a:r>
            <a:r>
              <a:rPr lang="nl-NL" dirty="0" err="1" smtClean="0"/>
              <a:t>cloneren</a:t>
            </a:r>
            <a:r>
              <a:rPr lang="nl-NL" dirty="0" smtClean="0"/>
              <a:t> in </a:t>
            </a:r>
            <a:r>
              <a:rPr lang="nl-NL" dirty="0" err="1" smtClean="0"/>
              <a:t>bacterien</a:t>
            </a:r>
            <a:r>
              <a:rPr lang="nl-NL" dirty="0" smtClean="0"/>
              <a:t> overgeslagen worden.</a:t>
            </a:r>
          </a:p>
          <a:p>
            <a:r>
              <a:rPr lang="nl-NL" dirty="0" smtClean="0"/>
              <a:t>Eerst in willekeurige stukken knippen</a:t>
            </a:r>
          </a:p>
          <a:p>
            <a:r>
              <a:rPr lang="nl-NL" dirty="0" smtClean="0"/>
              <a:t>Hechten aan </a:t>
            </a:r>
            <a:r>
              <a:rPr lang="nl-NL" dirty="0" err="1" smtClean="0"/>
              <a:t>bead</a:t>
            </a:r>
            <a:r>
              <a:rPr lang="nl-NL" dirty="0" smtClean="0"/>
              <a:t> en PCR in oliedruppels</a:t>
            </a:r>
          </a:p>
          <a:p>
            <a:r>
              <a:rPr lang="nl-NL" dirty="0" smtClean="0"/>
              <a:t>Micellen: iedere </a:t>
            </a:r>
            <a:r>
              <a:rPr lang="nl-NL" dirty="0" err="1" smtClean="0"/>
              <a:t>verdruppel</a:t>
            </a:r>
            <a:r>
              <a:rPr lang="nl-NL" dirty="0" smtClean="0"/>
              <a:t> bevat 1 kraaltje en PCR-mix</a:t>
            </a:r>
          </a:p>
          <a:p>
            <a:r>
              <a:rPr lang="nl-NL" dirty="0" err="1" smtClean="0"/>
              <a:t>Beads</a:t>
            </a:r>
            <a:r>
              <a:rPr lang="nl-NL" dirty="0" smtClean="0"/>
              <a:t> vervolgens in welletjes (1,6 miljoen per kaartje)</a:t>
            </a:r>
          </a:p>
          <a:p>
            <a:r>
              <a:rPr lang="nl-NL" dirty="0" smtClean="0"/>
              <a:t>Daarbij kraaltjes met </a:t>
            </a:r>
            <a:r>
              <a:rPr lang="nl-NL" dirty="0" err="1" smtClean="0"/>
              <a:t>ampilificatiemengsel</a:t>
            </a:r>
            <a:r>
              <a:rPr lang="nl-NL" dirty="0" smtClean="0"/>
              <a:t>, pyrofosfaat </a:t>
            </a:r>
            <a:r>
              <a:rPr lang="nl-NL" dirty="0" err="1" smtClean="0"/>
              <a:t>sequencen</a:t>
            </a:r>
            <a:endParaRPr lang="nl-NL" dirty="0" smtClean="0"/>
          </a:p>
          <a:p>
            <a:r>
              <a:rPr lang="nl-NL" dirty="0" smtClean="0"/>
              <a:t>Een voor 1 de basen toevoegen en noteren welke welletjes oplichten.</a:t>
            </a:r>
          </a:p>
          <a:p>
            <a:r>
              <a:rPr lang="nl-NL" dirty="0" smtClean="0"/>
              <a:t>Met computer analyseren, overlappende stukken vinden.</a:t>
            </a:r>
          </a:p>
          <a:p>
            <a:endParaRPr lang="nl-NL" dirty="0" smtClean="0"/>
          </a:p>
          <a:p>
            <a:endParaRPr lang="nl-NL" dirty="0" smtClean="0"/>
          </a:p>
          <a:p>
            <a:r>
              <a:rPr lang="nl-NL" dirty="0" smtClean="0"/>
              <a:t>http://www.454.com/apps/cmt/uploads/pub28_454_nature_article.pdf</a:t>
            </a:r>
          </a:p>
          <a:p>
            <a:r>
              <a:rPr lang="nl-NL" dirty="0" smtClean="0"/>
              <a:t>http://www.nrc.nl/wetenschap/article787501.ece</a:t>
            </a:r>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17</a:t>
            </a:fld>
            <a:endParaRPr lang="en-US"/>
          </a:p>
        </p:txBody>
      </p:sp>
    </p:spTree>
    <p:extLst>
      <p:ext uri="{BB962C8B-B14F-4D97-AF65-F5344CB8AC3E}">
        <p14:creationId xmlns:p14="http://schemas.microsoft.com/office/powerpoint/2010/main" val="2829295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solidFill>
                  <a:srgbClr val="376092"/>
                </a:solidFill>
              </a:rPr>
              <a:t>C) GATGTATAGGGG = geel</a:t>
            </a:r>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pPr/>
              <a:t>18</a:t>
            </a:fld>
            <a:endParaRPr lang="nl-NL"/>
          </a:p>
        </p:txBody>
      </p:sp>
    </p:spTree>
    <p:extLst>
      <p:ext uri="{BB962C8B-B14F-4D97-AF65-F5344CB8AC3E}">
        <p14:creationId xmlns:p14="http://schemas.microsoft.com/office/powerpoint/2010/main" val="1175275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Gekleured</a:t>
            </a:r>
            <a:r>
              <a:rPr lang="nl-NL" dirty="0" smtClean="0"/>
              <a:t> </a:t>
            </a:r>
            <a:r>
              <a:rPr lang="nl-NL" dirty="0" err="1" smtClean="0"/>
              <a:t>probes</a:t>
            </a:r>
            <a:r>
              <a:rPr lang="nl-NL" dirty="0" smtClean="0"/>
              <a:t> voor verschillende </a:t>
            </a:r>
            <a:r>
              <a:rPr lang="nl-NL" dirty="0" err="1" smtClean="0"/>
              <a:t>mRNA’s</a:t>
            </a:r>
            <a:r>
              <a:rPr lang="nl-NL" dirty="0" smtClean="0"/>
              <a:t>. </a:t>
            </a:r>
            <a:r>
              <a:rPr lang="nl-NL" dirty="0" err="1" smtClean="0"/>
              <a:t>Drosophila</a:t>
            </a:r>
            <a:r>
              <a:rPr lang="nl-NL" dirty="0" smtClean="0"/>
              <a:t>-embryo.</a:t>
            </a:r>
          </a:p>
          <a:p>
            <a:r>
              <a:rPr lang="nl-NL" dirty="0" smtClean="0"/>
              <a:t>Zebravis: gen komt tot expressie in spiercellen.</a:t>
            </a:r>
          </a:p>
          <a:p>
            <a:endParaRPr lang="nl-NL" dirty="0"/>
          </a:p>
        </p:txBody>
      </p:sp>
      <p:sp>
        <p:nvSpPr>
          <p:cNvPr id="4" name="Slide Number Placeholder 3"/>
          <p:cNvSpPr>
            <a:spLocks noGrp="1"/>
          </p:cNvSpPr>
          <p:nvPr>
            <p:ph type="sldNum" sz="quarter" idx="10"/>
          </p:nvPr>
        </p:nvSpPr>
        <p:spPr/>
        <p:txBody>
          <a:bodyPr/>
          <a:lstStyle/>
          <a:p>
            <a:fld id="{033C1889-EF8D-43E8-A8A6-F79083345BFB}" type="slidenum">
              <a:rPr lang="nl-NL" smtClean="0"/>
              <a:pPr/>
              <a:t>22</a:t>
            </a:fld>
            <a:endParaRPr lang="nl-NL"/>
          </a:p>
        </p:txBody>
      </p:sp>
    </p:spTree>
    <p:extLst>
      <p:ext uri="{BB962C8B-B14F-4D97-AF65-F5344CB8AC3E}">
        <p14:creationId xmlns:p14="http://schemas.microsoft.com/office/powerpoint/2010/main" val="550890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RT-PCR reverse transcriptase (verwijzen naar</a:t>
            </a:r>
            <a:r>
              <a:rPr lang="nl-NL" baseline="0" dirty="0" smtClean="0"/>
              <a:t> virussen, naar cDNA-bank)</a:t>
            </a:r>
            <a:endParaRPr lang="nl-NL" dirty="0" smtClean="0"/>
          </a:p>
          <a:p>
            <a:r>
              <a:rPr lang="nl-NL" dirty="0" smtClean="0"/>
              <a:t>Verschillende tissues, verschillende groeistadia, verschillende substraten, groeitemperaturen, medicijnen, etc.</a:t>
            </a:r>
          </a:p>
          <a:p>
            <a:endParaRPr lang="nl-NL" dirty="0" smtClean="0"/>
          </a:p>
          <a:p>
            <a:r>
              <a:rPr lang="nl-NL" dirty="0" err="1" smtClean="0"/>
              <a:t>Ipv</a:t>
            </a:r>
            <a:r>
              <a:rPr lang="nl-NL" dirty="0" smtClean="0"/>
              <a:t> PCR gevolgd</a:t>
            </a:r>
            <a:r>
              <a:rPr lang="nl-NL" baseline="0" dirty="0" smtClean="0"/>
              <a:t> door </a:t>
            </a:r>
            <a:r>
              <a:rPr lang="nl-NL" dirty="0" smtClean="0"/>
              <a:t>gel elektroforese</a:t>
            </a:r>
            <a:r>
              <a:rPr lang="nl-NL" baseline="0" dirty="0" smtClean="0"/>
              <a:t> zou je ook een kwantitatieve Reverse Transcriptase PCR kunnen gebruiken, waarbij tijdens de PCR de hoeveelheid gevormde dubbelstrengs DNA wordt gemeten na elke verdubbeling. Je kunt dat online middels software volgen en een gel </a:t>
            </a:r>
            <a:r>
              <a:rPr lang="nl-NL" baseline="0" dirty="0" err="1" smtClean="0"/>
              <a:t>electroforese</a:t>
            </a:r>
            <a:r>
              <a:rPr lang="nl-NL" baseline="0" dirty="0" smtClean="0"/>
              <a:t> is meestal niet meer nodig.</a:t>
            </a:r>
          </a:p>
          <a:p>
            <a:endParaRPr lang="nl-NL" dirty="0"/>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23</a:t>
            </a:fld>
            <a:endParaRPr lang="en-US"/>
          </a:p>
        </p:txBody>
      </p:sp>
    </p:spTree>
    <p:extLst>
      <p:ext uri="{BB962C8B-B14F-4D97-AF65-F5344CB8AC3E}">
        <p14:creationId xmlns:p14="http://schemas.microsoft.com/office/powerpoint/2010/main" val="3183545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RT-PCR reverse transcriptase (verwijzen naar</a:t>
            </a:r>
            <a:r>
              <a:rPr lang="nl-NL" baseline="0" dirty="0" smtClean="0"/>
              <a:t> virussen, naar cDNA-bank)</a:t>
            </a:r>
            <a:endParaRPr lang="nl-NL" dirty="0" smtClean="0"/>
          </a:p>
          <a:p>
            <a:r>
              <a:rPr lang="nl-NL" dirty="0" smtClean="0"/>
              <a:t>Verschillende tissues, verschillende groeistadia, verschillende substraten, groeitemperaturen, medicijnen, etc.</a:t>
            </a:r>
          </a:p>
          <a:p>
            <a:endParaRPr lang="nl-NL" dirty="0" smtClean="0"/>
          </a:p>
          <a:p>
            <a:r>
              <a:rPr lang="nl-NL" dirty="0" err="1" smtClean="0"/>
              <a:t>Ipv</a:t>
            </a:r>
            <a:r>
              <a:rPr lang="nl-NL" dirty="0" smtClean="0"/>
              <a:t> PCR gevolgd</a:t>
            </a:r>
            <a:r>
              <a:rPr lang="nl-NL" baseline="0" dirty="0" smtClean="0"/>
              <a:t> door </a:t>
            </a:r>
            <a:r>
              <a:rPr lang="nl-NL" dirty="0" smtClean="0"/>
              <a:t>gel elektroforese</a:t>
            </a:r>
            <a:r>
              <a:rPr lang="nl-NL" baseline="0" dirty="0" smtClean="0"/>
              <a:t> zou je ook een kwantitatieve Reverse Transcriptase PCR kunnen gebruiken, waarbij tijdens de PCR de hoeveelheid gevormde dubbelstrengs DNA wordt gemeten na elke verdubbeling. Je kunt dat online middels software volgen en een gel </a:t>
            </a:r>
            <a:r>
              <a:rPr lang="nl-NL" baseline="0" dirty="0" err="1" smtClean="0"/>
              <a:t>electroforese</a:t>
            </a:r>
            <a:r>
              <a:rPr lang="nl-NL" baseline="0" dirty="0" smtClean="0"/>
              <a:t> is meestal niet meer nodig.</a:t>
            </a:r>
          </a:p>
          <a:p>
            <a:endParaRPr lang="nl-NL" dirty="0"/>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24</a:t>
            </a:fld>
            <a:endParaRPr lang="en-US"/>
          </a:p>
        </p:txBody>
      </p:sp>
    </p:spTree>
    <p:extLst>
      <p:ext uri="{BB962C8B-B14F-4D97-AF65-F5344CB8AC3E}">
        <p14:creationId xmlns:p14="http://schemas.microsoft.com/office/powerpoint/2010/main" val="311760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err="1" smtClean="0"/>
              <a:t>Microrray</a:t>
            </a:r>
            <a:r>
              <a:rPr lang="nl-NL" dirty="0" smtClean="0"/>
              <a:t> vergelijking DNA:  </a:t>
            </a:r>
            <a:r>
              <a:rPr lang="nl-NL" dirty="0" smtClean="0">
                <a:hlinkClick r:id="rId3"/>
              </a:rPr>
              <a:t>https://www.youtube.com/watch?v=0ATUjAxNf6U</a:t>
            </a:r>
            <a:endParaRPr lang="nl-NL" dirty="0" smtClean="0"/>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28</a:t>
            </a:fld>
            <a:endParaRPr lang="en-US"/>
          </a:p>
        </p:txBody>
      </p:sp>
    </p:spTree>
    <p:extLst>
      <p:ext uri="{BB962C8B-B14F-4D97-AF65-F5344CB8AC3E}">
        <p14:creationId xmlns:p14="http://schemas.microsoft.com/office/powerpoint/2010/main" val="1372903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Filmpje Crisp-Cas9:</a:t>
            </a:r>
            <a:r>
              <a:rPr lang="nl-NL" baseline="0" dirty="0" smtClean="0"/>
              <a:t>  </a:t>
            </a:r>
            <a:r>
              <a:rPr lang="nl-NL" dirty="0" smtClean="0"/>
              <a:t>https://www.youtube.com/watch?v=2pp17E4E-O8</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Ander Filmpje: https://www.youtube.com/watch?v=4YKFw2KZA5o</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Het CRISP Cas9 systeem werkt </a:t>
            </a:r>
            <a:r>
              <a:rPr lang="nl-NL" dirty="0" err="1" smtClean="0"/>
              <a:t>mbv</a:t>
            </a:r>
            <a:r>
              <a:rPr lang="nl-NL" dirty="0" smtClean="0"/>
              <a:t> een geheugen.</a:t>
            </a:r>
            <a:r>
              <a:rPr lang="nl-NL" baseline="0" dirty="0" smtClean="0"/>
              <a:t> Als een faag als eerder is ontmoet, kan de bacterie sneller reageren. Soort immuunsysteem van de bacterie.</a:t>
            </a:r>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32</a:t>
            </a:fld>
            <a:endParaRPr lang="en-US"/>
          </a:p>
        </p:txBody>
      </p:sp>
    </p:spTree>
    <p:extLst>
      <p:ext uri="{BB962C8B-B14F-4D97-AF65-F5344CB8AC3E}">
        <p14:creationId xmlns:p14="http://schemas.microsoft.com/office/powerpoint/2010/main" val="24294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4</a:t>
            </a:fld>
            <a:endParaRPr lang="nl-NL"/>
          </a:p>
        </p:txBody>
      </p:sp>
    </p:spTree>
    <p:extLst>
      <p:ext uri="{BB962C8B-B14F-4D97-AF65-F5344CB8AC3E}">
        <p14:creationId xmlns:p14="http://schemas.microsoft.com/office/powerpoint/2010/main" val="302674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Vergelijken van allelen: </a:t>
            </a:r>
            <a:r>
              <a:rPr lang="nl-NL" dirty="0" err="1" smtClean="0"/>
              <a:t>sikkelcel</a:t>
            </a:r>
            <a:r>
              <a:rPr lang="nl-NL" dirty="0" smtClean="0"/>
              <a:t> en normale </a:t>
            </a:r>
            <a:r>
              <a:rPr lang="nl-NL" dirty="0" err="1" smtClean="0"/>
              <a:t>beta</a:t>
            </a:r>
            <a:r>
              <a:rPr lang="nl-NL" dirty="0" smtClean="0"/>
              <a:t>-globine.  SNP leidt hier tot RFLP.</a:t>
            </a:r>
          </a:p>
          <a:p>
            <a:r>
              <a:rPr lang="nl-NL" dirty="0" smtClean="0"/>
              <a:t>Gekloonde allelen</a:t>
            </a:r>
          </a:p>
          <a:p>
            <a:endParaRPr lang="nl-NL" dirty="0"/>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34</a:t>
            </a:fld>
            <a:endParaRPr lang="en-US"/>
          </a:p>
        </p:txBody>
      </p:sp>
    </p:spTree>
    <p:extLst>
      <p:ext uri="{BB962C8B-B14F-4D97-AF65-F5344CB8AC3E}">
        <p14:creationId xmlns:p14="http://schemas.microsoft.com/office/powerpoint/2010/main" val="2313042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i="1" dirty="0" smtClean="0">
                <a:solidFill>
                  <a:srgbClr val="376092"/>
                </a:solidFill>
              </a:rPr>
              <a:t>In situ </a:t>
            </a:r>
            <a:r>
              <a:rPr lang="nl-NL" sz="1200" dirty="0" err="1" smtClean="0">
                <a:solidFill>
                  <a:srgbClr val="376092"/>
                </a:solidFill>
              </a:rPr>
              <a:t>hybridizatie</a:t>
            </a:r>
            <a:endParaRPr lang="nl-NL" sz="1200" b="1" dirty="0" smtClean="0">
              <a:solidFill>
                <a:srgbClr val="376092"/>
              </a:solidFill>
            </a:endParaRPr>
          </a:p>
          <a:p>
            <a:pPr marL="0" indent="0">
              <a:buNone/>
            </a:pPr>
            <a:endParaRPr lang="nl-NL" sz="1200" dirty="0">
              <a:solidFill>
                <a:srgbClr val="376092"/>
              </a:solidFill>
            </a:endParaRPr>
          </a:p>
        </p:txBody>
      </p:sp>
      <p:sp>
        <p:nvSpPr>
          <p:cNvPr id="4" name="Slide Number Placeholder 3"/>
          <p:cNvSpPr>
            <a:spLocks noGrp="1"/>
          </p:cNvSpPr>
          <p:nvPr>
            <p:ph type="sldNum" sz="quarter" idx="10"/>
          </p:nvPr>
        </p:nvSpPr>
        <p:spPr/>
        <p:txBody>
          <a:bodyPr/>
          <a:lstStyle/>
          <a:p>
            <a:fld id="{536D4C39-AB7A-4926-A891-9EC108E8E156}" type="slidenum">
              <a:rPr lang="nl-NL" smtClean="0"/>
              <a:pPr/>
              <a:t>35</a:t>
            </a:fld>
            <a:endParaRPr lang="nl-NL"/>
          </a:p>
        </p:txBody>
      </p:sp>
    </p:spTree>
    <p:extLst>
      <p:ext uri="{BB962C8B-B14F-4D97-AF65-F5344CB8AC3E}">
        <p14:creationId xmlns:p14="http://schemas.microsoft.com/office/powerpoint/2010/main" val="2986788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charset="0"/>
                <a:ea typeface="MS PGothic" pitchFamily="34" charset="-128"/>
                <a:cs typeface="ＭＳ Ｐゴシック" charset="-128"/>
              </a:rPr>
              <a:t>Answer: c</a:t>
            </a:r>
            <a:endParaRPr lang="en-US" dirty="0"/>
          </a:p>
        </p:txBody>
      </p:sp>
      <p:sp>
        <p:nvSpPr>
          <p:cNvPr id="4" name="Slide Number Placeholder 3"/>
          <p:cNvSpPr>
            <a:spLocks noGrp="1"/>
          </p:cNvSpPr>
          <p:nvPr>
            <p:ph type="sldNum" sz="quarter" idx="10"/>
          </p:nvPr>
        </p:nvSpPr>
        <p:spPr/>
        <p:txBody>
          <a:bodyPr/>
          <a:lstStyle/>
          <a:p>
            <a:fld id="{B391A00E-6681-4DE2-90B4-C0252ADE74CE}" type="slidenum">
              <a:rPr lang="en-US" altLang="en-US" smtClean="0"/>
              <a:pPr/>
              <a:t>36</a:t>
            </a:fld>
            <a:endParaRPr lang="en-US" altLang="en-US" dirty="0"/>
          </a:p>
        </p:txBody>
      </p:sp>
    </p:spTree>
    <p:extLst>
      <p:ext uri="{BB962C8B-B14F-4D97-AF65-F5344CB8AC3E}">
        <p14:creationId xmlns:p14="http://schemas.microsoft.com/office/powerpoint/2010/main" val="316245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C</a:t>
            </a:r>
            <a:endParaRPr lang="en-US" dirty="0"/>
          </a:p>
        </p:txBody>
      </p:sp>
      <p:sp>
        <p:nvSpPr>
          <p:cNvPr id="4" name="Slide Number Placeholder 3"/>
          <p:cNvSpPr>
            <a:spLocks noGrp="1"/>
          </p:cNvSpPr>
          <p:nvPr>
            <p:ph type="sldNum" sz="quarter" idx="10"/>
          </p:nvPr>
        </p:nvSpPr>
        <p:spPr/>
        <p:txBody>
          <a:bodyPr/>
          <a:lstStyle/>
          <a:p>
            <a:fld id="{34BA71F2-9434-4D7F-9ED3-43F965BDEB90}" type="slidenum">
              <a:rPr lang="en-US" altLang="en-US" smtClean="0"/>
              <a:pPr/>
              <a:t>37</a:t>
            </a:fld>
            <a:endParaRPr lang="en-US" altLang="en-US" dirty="0"/>
          </a:p>
        </p:txBody>
      </p:sp>
    </p:spTree>
    <p:extLst>
      <p:ext uri="{BB962C8B-B14F-4D97-AF65-F5344CB8AC3E}">
        <p14:creationId xmlns:p14="http://schemas.microsoft.com/office/powerpoint/2010/main" val="2322038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A71F2-9434-4D7F-9ED3-43F965BDEB90}" type="slidenum">
              <a:rPr lang="en-US" altLang="en-US" smtClean="0"/>
              <a:pPr/>
              <a:t>38</a:t>
            </a:fld>
            <a:endParaRPr lang="en-US" altLang="en-US" dirty="0"/>
          </a:p>
        </p:txBody>
      </p:sp>
    </p:spTree>
    <p:extLst>
      <p:ext uri="{BB962C8B-B14F-4D97-AF65-F5344CB8AC3E}">
        <p14:creationId xmlns:p14="http://schemas.microsoft.com/office/powerpoint/2010/main" val="230967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5</a:t>
            </a:fld>
            <a:endParaRPr lang="nl-NL"/>
          </a:p>
        </p:txBody>
      </p:sp>
    </p:spTree>
    <p:extLst>
      <p:ext uri="{BB962C8B-B14F-4D97-AF65-F5344CB8AC3E}">
        <p14:creationId xmlns:p14="http://schemas.microsoft.com/office/powerpoint/2010/main" val="152257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6</a:t>
            </a:fld>
            <a:endParaRPr lang="nl-NL"/>
          </a:p>
        </p:txBody>
      </p:sp>
    </p:spTree>
    <p:extLst>
      <p:ext uri="{BB962C8B-B14F-4D97-AF65-F5344CB8AC3E}">
        <p14:creationId xmlns:p14="http://schemas.microsoft.com/office/powerpoint/2010/main" val="104247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7</a:t>
            </a:fld>
            <a:endParaRPr lang="nl-NL"/>
          </a:p>
        </p:txBody>
      </p:sp>
    </p:spTree>
    <p:extLst>
      <p:ext uri="{BB962C8B-B14F-4D97-AF65-F5344CB8AC3E}">
        <p14:creationId xmlns:p14="http://schemas.microsoft.com/office/powerpoint/2010/main" val="277275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https://www.youtube.com/watch?v=bEFLBf5WEtc  (</a:t>
            </a:r>
            <a:r>
              <a:rPr lang="en-US" dirty="0" err="1" smtClean="0"/>
              <a:t>lengte</a:t>
            </a:r>
            <a:r>
              <a:rPr lang="en-US" baseline="0" dirty="0" smtClean="0"/>
              <a:t> 8 minute)</a:t>
            </a:r>
            <a:endParaRPr lang="en-US" dirty="0" smtClean="0"/>
          </a:p>
          <a:p>
            <a:endParaRPr lang="en-US" dirty="0" smtClean="0"/>
          </a:p>
          <a:p>
            <a:r>
              <a:rPr lang="nl-NL" dirty="0" smtClean="0">
                <a:hlinkClick r:id="rId3"/>
              </a:rPr>
              <a:t>https://www.dnalc.org/view/15479-Sanger-method-of-DNA-sequencing-3D-animation-with-narration.html</a:t>
            </a:r>
            <a:endParaRPr lang="nl-NL" dirty="0" smtClean="0"/>
          </a:p>
        </p:txBody>
      </p:sp>
      <p:sp>
        <p:nvSpPr>
          <p:cNvPr id="4" name="Tijdelijke aanduiding voor dianummer 3"/>
          <p:cNvSpPr>
            <a:spLocks noGrp="1"/>
          </p:cNvSpPr>
          <p:nvPr>
            <p:ph type="sldNum" sz="quarter" idx="10"/>
          </p:nvPr>
        </p:nvSpPr>
        <p:spPr/>
        <p:txBody>
          <a:bodyPr/>
          <a:lstStyle/>
          <a:p>
            <a:fld id="{DF6EFC8E-3A82-48C6-B6C4-BE76ED8641D4}" type="slidenum">
              <a:rPr lang="en-US" smtClean="0"/>
              <a:t>8</a:t>
            </a:fld>
            <a:endParaRPr lang="en-US"/>
          </a:p>
        </p:txBody>
      </p:sp>
    </p:spTree>
    <p:extLst>
      <p:ext uri="{BB962C8B-B14F-4D97-AF65-F5344CB8AC3E}">
        <p14:creationId xmlns:p14="http://schemas.microsoft.com/office/powerpoint/2010/main" val="353223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9</a:t>
            </a:fld>
            <a:endParaRPr lang="nl-NL"/>
          </a:p>
        </p:txBody>
      </p:sp>
    </p:spTree>
    <p:extLst>
      <p:ext uri="{BB962C8B-B14F-4D97-AF65-F5344CB8AC3E}">
        <p14:creationId xmlns:p14="http://schemas.microsoft.com/office/powerpoint/2010/main" val="100226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12</a:t>
            </a:fld>
            <a:endParaRPr lang="nl-NL"/>
          </a:p>
        </p:txBody>
      </p:sp>
    </p:spTree>
    <p:extLst>
      <p:ext uri="{BB962C8B-B14F-4D97-AF65-F5344CB8AC3E}">
        <p14:creationId xmlns:p14="http://schemas.microsoft.com/office/powerpoint/2010/main" val="235653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536D4C39-AB7A-4926-A891-9EC108E8E156}" type="slidenum">
              <a:rPr lang="nl-NL" smtClean="0"/>
              <a:t>13</a:t>
            </a:fld>
            <a:endParaRPr lang="nl-NL"/>
          </a:p>
        </p:txBody>
      </p:sp>
    </p:spTree>
    <p:extLst>
      <p:ext uri="{BB962C8B-B14F-4D97-AF65-F5344CB8AC3E}">
        <p14:creationId xmlns:p14="http://schemas.microsoft.com/office/powerpoint/2010/main" val="2134313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nl-NL" smtClean="0"/>
              <a:t>Klik om de stijl te bewerken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ABC01B07-A4D4-445B-8921-71275A8E045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867779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ABC01B07-A4D4-445B-8921-71275A8E045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239411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ABC01B07-A4D4-445B-8921-71275A8E045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223376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ABC01B07-A4D4-445B-8921-71275A8E045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575182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nl-NL" smtClean="0"/>
              <a:t>Klik om de stijl te bewerken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ABC01B07-A4D4-445B-8921-71275A8E0453}"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2517305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ABC01B07-A4D4-445B-8921-71275A8E0453}"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295863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629842" y="2505075"/>
            <a:ext cx="3868340"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629150" y="2505075"/>
            <a:ext cx="3887391"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ABC01B07-A4D4-445B-8921-71275A8E0453}"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1104839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ABC01B07-A4D4-445B-8921-71275A8E0453}"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83071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C01B07-A4D4-445B-8921-71275A8E0453}"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270861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smtClean="0"/>
              <a:t>Klik om de stijl te bewerken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ABC01B07-A4D4-445B-8921-71275A8E0453}"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74472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ABC01B07-A4D4-445B-8921-71275A8E0453}"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77A80-D512-4EC0-8E97-EFCBBD2DC0BA}" type="slidenum">
              <a:rPr lang="en-US" smtClean="0"/>
              <a:t>‹nr.›</a:t>
            </a:fld>
            <a:endParaRPr lang="en-US"/>
          </a:p>
        </p:txBody>
      </p:sp>
    </p:spTree>
    <p:extLst>
      <p:ext uri="{BB962C8B-B14F-4D97-AF65-F5344CB8AC3E}">
        <p14:creationId xmlns:p14="http://schemas.microsoft.com/office/powerpoint/2010/main" val="170334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nl-NL" smtClean="0"/>
              <a:t>Klik om de stijl te bewerken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01B07-A4D4-445B-8921-71275A8E0453}" type="datetimeFigureOut">
              <a:rPr lang="en-US" smtClean="0"/>
              <a:t>3/17/2021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77A80-D512-4EC0-8E97-EFCBBD2DC0BA}" type="slidenum">
              <a:rPr lang="en-US" smtClean="0"/>
              <a:t>‹nr.›</a:t>
            </a:fld>
            <a:endParaRPr lang="en-US"/>
          </a:p>
        </p:txBody>
      </p:sp>
    </p:spTree>
    <p:extLst>
      <p:ext uri="{BB962C8B-B14F-4D97-AF65-F5344CB8AC3E}">
        <p14:creationId xmlns:p14="http://schemas.microsoft.com/office/powerpoint/2010/main" val="1113650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w.a.pool@pl.hanze.n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hyperlink" Target="http://www.varionostic.de/index.php?eID=tx_cms_showpic&amp;file=uploads/pics/pyrosequencing_02.gif&amp;md5=0f95d61ad9a3f5c7efd83ae12ccb0deae2c9e1f6&amp;parameters%5b0%5d=YTo0OntzOjU6IndpZHRoIjtzOjQ6IjgwMG0iO3M6NjoiaGVpZ2h0IjtzOjQ6IjYw&amp;parameters%5b1%5d=MG0iO3M6NzoiYm9keVRhZyI7czo0MToiPGJvZHkgc3R5bGU9Im1hcmdpbjowOyBi&amp;parameters%5b2%5d=YWNrZ3JvdW5kOiNmZmY7Ij4iO3M6NDoid3JhcCI7czozNzoiPGEgaHJlZj0iamF2&amp;parameters%5b3%5d=YXNjcmlwdDpjbG9zZSgpOyI%2BIHwgPC9hPiI7fQ%3D%3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www.youtube.com/watch?v=nFfgWGFe0a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youtube.com/watch?v=0ATUjAxNf6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youtube.com/watch?v=4YKFw2KZA5o" TargetMode="External"/><Relationship Id="rId4" Type="http://schemas.openxmlformats.org/officeDocument/2006/relationships/hyperlink" Target="https://www.youtube.com/watch?v=2pp17E4E-O8"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bEFLBf5WEt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96503" y="0"/>
            <a:ext cx="7772400" cy="1121569"/>
          </a:xfrm>
        </p:spPr>
        <p:txBody>
          <a:bodyPr/>
          <a:lstStyle/>
          <a:p>
            <a:r>
              <a:rPr lang="nl-NL" b="1" dirty="0">
                <a:solidFill>
                  <a:srgbClr val="FF6600"/>
                </a:solidFill>
                <a:latin typeface="+mn-lt"/>
              </a:rPr>
              <a:t>Biologie </a:t>
            </a:r>
            <a:r>
              <a:rPr lang="nl-NL" b="1" dirty="0" smtClean="0">
                <a:solidFill>
                  <a:srgbClr val="FF6600"/>
                </a:solidFill>
                <a:latin typeface="+mn-lt"/>
              </a:rPr>
              <a:t>3 – les 9</a:t>
            </a:r>
            <a:endParaRPr lang="nl-NL" b="1" dirty="0">
              <a:solidFill>
                <a:srgbClr val="FF6600"/>
              </a:solidFill>
              <a:latin typeface="+mn-lt"/>
            </a:endParaRPr>
          </a:p>
        </p:txBody>
      </p:sp>
      <p:sp>
        <p:nvSpPr>
          <p:cNvPr id="3" name="Ondertitel 2"/>
          <p:cNvSpPr>
            <a:spLocks noGrp="1"/>
          </p:cNvSpPr>
          <p:nvPr>
            <p:ph type="subTitle" idx="1"/>
          </p:nvPr>
        </p:nvSpPr>
        <p:spPr>
          <a:xfrm>
            <a:off x="1053703" y="5675268"/>
            <a:ext cx="6858000" cy="991393"/>
          </a:xfrm>
        </p:spPr>
        <p:txBody>
          <a:bodyPr>
            <a:normAutofit/>
          </a:bodyPr>
          <a:lstStyle/>
          <a:p>
            <a:r>
              <a:rPr lang="nl-NL" dirty="0"/>
              <a:t>Wietske </a:t>
            </a:r>
            <a:r>
              <a:rPr lang="nl-NL" dirty="0" smtClean="0"/>
              <a:t>Pool (POWE)</a:t>
            </a:r>
            <a:endParaRPr lang="nl-NL" dirty="0"/>
          </a:p>
          <a:p>
            <a:r>
              <a:rPr lang="nl-NL" dirty="0" smtClean="0">
                <a:hlinkClick r:id="rId2"/>
              </a:rPr>
              <a:t>w.a.pool@pl.hanze.nl</a:t>
            </a:r>
            <a:endParaRPr lang="nl-NL" dirty="0"/>
          </a:p>
        </p:txBody>
      </p:sp>
      <p:sp>
        <p:nvSpPr>
          <p:cNvPr id="4" name="Title 1">
            <a:extLst>
              <a:ext uri="{FF2B5EF4-FFF2-40B4-BE49-F238E27FC236}">
                <a16:creationId xmlns:a16="http://schemas.microsoft.com/office/drawing/2014/main" id="{FA3A3EE2-B58D-3B47-80E2-17523B50B842}"/>
              </a:ext>
            </a:extLst>
          </p:cNvPr>
          <p:cNvSpPr txBox="1">
            <a:spLocks/>
          </p:cNvSpPr>
          <p:nvPr/>
        </p:nvSpPr>
        <p:spPr>
          <a:xfrm>
            <a:off x="667940" y="1112097"/>
            <a:ext cx="7772400" cy="616428"/>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nl-NL" sz="3000" b="1" dirty="0" smtClean="0">
                <a:latin typeface="+mn-lt"/>
              </a:rPr>
              <a:t>Hoofdstuk 19 (deel 2) - DNA Technology</a:t>
            </a:r>
            <a:endParaRPr lang="nl-NL" sz="3000" b="1" dirty="0">
              <a:latin typeface="+mn-lt"/>
            </a:endParaRPr>
          </a:p>
        </p:txBody>
      </p:sp>
      <p:pic>
        <p:nvPicPr>
          <p:cNvPr id="5" name="Afbeelding 4"/>
          <p:cNvPicPr>
            <a:picLocks noChangeAspect="1"/>
          </p:cNvPicPr>
          <p:nvPr/>
        </p:nvPicPr>
        <p:blipFill rotWithShape="1">
          <a:blip r:embed="rId3"/>
          <a:srcRect b="2449"/>
          <a:stretch/>
        </p:blipFill>
        <p:spPr>
          <a:xfrm>
            <a:off x="1761188" y="1901539"/>
            <a:ext cx="5443030" cy="3406266"/>
          </a:xfrm>
          <a:prstGeom prst="rect">
            <a:avLst/>
          </a:prstGeom>
        </p:spPr>
      </p:pic>
    </p:spTree>
    <p:extLst>
      <p:ext uri="{BB962C8B-B14F-4D97-AF65-F5344CB8AC3E}">
        <p14:creationId xmlns:p14="http://schemas.microsoft.com/office/powerpoint/2010/main" val="3083404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a:t>
            </a:r>
            <a:r>
              <a:rPr lang="nl-NL" sz="2600" dirty="0"/>
              <a:t>2</a:t>
            </a:r>
            <a:r>
              <a:rPr lang="nl-NL" sz="2600" dirty="0" smtClean="0"/>
              <a:t> </a:t>
            </a:r>
            <a:r>
              <a:rPr lang="nl-NL" sz="2600" dirty="0" smtClean="0"/>
              <a:t>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4562454" y="2145890"/>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4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0000" fill="hold"/>
                                        <p:tgtEl>
                                          <p:spTgt spid="3"/>
                                        </p:tgtEl>
                                        <p:attrNameLst>
                                          <p:attrName>ppt_x</p:attrName>
                                        </p:attrNameLst>
                                      </p:cBhvr>
                                      <p:tavLst>
                                        <p:tav tm="0">
                                          <p:val>
                                            <p:strVal val="0-#ppt_w/2"/>
                                          </p:val>
                                        </p:tav>
                                        <p:tav tm="100000">
                                          <p:val>
                                            <p:strVal val="#ppt_x"/>
                                          </p:val>
                                        </p:tav>
                                      </p:tavLst>
                                    </p:anim>
                                    <p:anim calcmode="lin" valueType="num">
                                      <p:cBhvr additive="base">
                                        <p:cTn id="8" dur="12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50166"/>
            <a:ext cx="7772400" cy="954087"/>
          </a:xfrm>
        </p:spPr>
        <p:txBody>
          <a:bodyPr>
            <a:normAutofit/>
          </a:bodyPr>
          <a:lstStyle/>
          <a:p>
            <a:r>
              <a:rPr lang="en-US" sz="4800" b="1" dirty="0" smtClean="0">
                <a:solidFill>
                  <a:srgbClr val="FF6600"/>
                </a:solidFill>
                <a:latin typeface="+mn-lt"/>
              </a:rPr>
              <a:t>Next generation sequencing</a:t>
            </a:r>
            <a:endParaRPr lang="nl-NL" sz="4800" b="1" dirty="0">
              <a:solidFill>
                <a:srgbClr val="FF6600"/>
              </a:solidFill>
              <a:latin typeface="+mn-lt"/>
            </a:endParaRPr>
          </a:p>
        </p:txBody>
      </p:sp>
      <p:sp>
        <p:nvSpPr>
          <p:cNvPr id="3" name="Ondertitel 2"/>
          <p:cNvSpPr>
            <a:spLocks noGrp="1"/>
          </p:cNvSpPr>
          <p:nvPr>
            <p:ph type="subTitle" idx="1"/>
          </p:nvPr>
        </p:nvSpPr>
        <p:spPr>
          <a:xfrm>
            <a:off x="1016391" y="1862040"/>
            <a:ext cx="6858000" cy="3216398"/>
          </a:xfrm>
        </p:spPr>
        <p:txBody>
          <a:bodyPr>
            <a:normAutofit/>
          </a:bodyPr>
          <a:lstStyle/>
          <a:p>
            <a:r>
              <a:rPr lang="nl-NL" sz="3200" dirty="0" smtClean="0"/>
              <a:t>Veelal op basis van </a:t>
            </a:r>
          </a:p>
          <a:p>
            <a:r>
              <a:rPr lang="nl-NL" sz="3200" dirty="0" err="1" smtClean="0"/>
              <a:t>Sequencing</a:t>
            </a:r>
            <a:r>
              <a:rPr lang="nl-NL" sz="3200" dirty="0" smtClean="0"/>
              <a:t> </a:t>
            </a:r>
            <a:r>
              <a:rPr lang="nl-NL" sz="3200" dirty="0" err="1" smtClean="0"/>
              <a:t>by</a:t>
            </a:r>
            <a:r>
              <a:rPr lang="nl-NL" sz="3200" dirty="0" smtClean="0"/>
              <a:t> </a:t>
            </a:r>
            <a:r>
              <a:rPr lang="nl-NL" sz="3200" dirty="0" err="1" smtClean="0"/>
              <a:t>Synthesis</a:t>
            </a:r>
            <a:endParaRPr lang="nl-NL" sz="3200" dirty="0" smtClean="0"/>
          </a:p>
          <a:p>
            <a:endParaRPr lang="nl-NL" dirty="0" smtClean="0"/>
          </a:p>
          <a:p>
            <a:r>
              <a:rPr lang="nl-NL" dirty="0" smtClean="0"/>
              <a:t>Terwijl de nucleotide wordt aangebouwd, wordt de bepaling van de volgorde </a:t>
            </a:r>
            <a:r>
              <a:rPr lang="nl-NL" dirty="0" smtClean="0"/>
              <a:t>al gedaan</a:t>
            </a:r>
            <a:endParaRPr lang="nl-NL" dirty="0" smtClean="0"/>
          </a:p>
          <a:p>
            <a:r>
              <a:rPr lang="nl-NL" dirty="0" smtClean="0"/>
              <a:t>Als voorbeeld hier (en boek) </a:t>
            </a:r>
            <a:r>
              <a:rPr lang="nl-NL" dirty="0" err="1" smtClean="0"/>
              <a:t>pyrosequencen</a:t>
            </a:r>
            <a:r>
              <a:rPr lang="nl-NL" dirty="0" smtClean="0"/>
              <a:t>, waarbij pyrofosfaat (</a:t>
            </a:r>
            <a:r>
              <a:rPr lang="nl-NL" dirty="0" err="1" smtClean="0"/>
              <a:t>PPi</a:t>
            </a:r>
            <a:r>
              <a:rPr lang="nl-NL" dirty="0" smtClean="0"/>
              <a:t>) wordt gemeten</a:t>
            </a:r>
            <a:endParaRPr lang="nl-NL" dirty="0"/>
          </a:p>
        </p:txBody>
      </p:sp>
    </p:spTree>
    <p:extLst>
      <p:ext uri="{BB962C8B-B14F-4D97-AF65-F5344CB8AC3E}">
        <p14:creationId xmlns:p14="http://schemas.microsoft.com/office/powerpoint/2010/main" val="2271168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38100" y="86916"/>
            <a:ext cx="9058275" cy="627459"/>
          </a:xfrm>
        </p:spPr>
        <p:txBody>
          <a:bodyPr>
            <a:noAutofit/>
          </a:bodyPr>
          <a:lstStyle/>
          <a:p>
            <a:r>
              <a:rPr lang="nl-NL" sz="3500" b="1" dirty="0" smtClean="0">
                <a:solidFill>
                  <a:srgbClr val="FF6600"/>
                </a:solidFill>
                <a:latin typeface="+mn-lt"/>
              </a:rPr>
              <a:t>Next-</a:t>
            </a:r>
            <a:r>
              <a:rPr lang="nl-NL" sz="3500" b="1" dirty="0" err="1" smtClean="0">
                <a:solidFill>
                  <a:srgbClr val="FF6600"/>
                </a:solidFill>
                <a:latin typeface="+mn-lt"/>
              </a:rPr>
              <a:t>generation</a:t>
            </a:r>
            <a:r>
              <a:rPr lang="nl-NL" sz="3500" b="1" dirty="0" smtClean="0">
                <a:solidFill>
                  <a:srgbClr val="FF6600"/>
                </a:solidFill>
                <a:latin typeface="+mn-lt"/>
              </a:rPr>
              <a:t> </a:t>
            </a:r>
            <a:r>
              <a:rPr lang="nl-NL" sz="3500" b="1" dirty="0" err="1" smtClean="0">
                <a:solidFill>
                  <a:srgbClr val="FF6600"/>
                </a:solidFill>
                <a:latin typeface="+mn-lt"/>
              </a:rPr>
              <a:t>Sequencen</a:t>
            </a:r>
            <a:r>
              <a:rPr lang="nl-NL" sz="3500" b="1" dirty="0" smtClean="0">
                <a:solidFill>
                  <a:srgbClr val="FF6600"/>
                </a:solidFill>
                <a:latin typeface="+mn-lt"/>
              </a:rPr>
              <a:t>: </a:t>
            </a:r>
            <a:r>
              <a:rPr lang="nl-NL" altLang="nl-NL" sz="3500" b="1" dirty="0" err="1" smtClean="0">
                <a:solidFill>
                  <a:srgbClr val="FF6600"/>
                </a:solidFill>
                <a:latin typeface="+mn-lt"/>
              </a:rPr>
              <a:t>pyrosequencen</a:t>
            </a:r>
            <a:r>
              <a:rPr lang="nl-NL" altLang="nl-NL" sz="3500" b="1" dirty="0" smtClean="0">
                <a:solidFill>
                  <a:srgbClr val="FF6600"/>
                </a:solidFill>
                <a:latin typeface="+mn-lt"/>
              </a:rPr>
              <a:t> (1)</a:t>
            </a:r>
            <a:endParaRPr lang="nl-NL" sz="3500" b="1" dirty="0">
              <a:solidFill>
                <a:srgbClr val="FF6600"/>
              </a:solidFill>
              <a:latin typeface="+mn-lt"/>
            </a:endParaRPr>
          </a:p>
        </p:txBody>
      </p:sp>
      <p:pic>
        <p:nvPicPr>
          <p:cNvPr id="9218" name="Picture 2" descr="D:\Books\Biology_Campbell_Figures\19_labeled_images\19_04aNextGenSequencing-L.jpg"/>
          <p:cNvPicPr>
            <a:picLocks noChangeAspect="1" noChangeArrowheads="1"/>
          </p:cNvPicPr>
          <p:nvPr/>
        </p:nvPicPr>
        <p:blipFill rotWithShape="1">
          <a:blip r:embed="rId3">
            <a:extLst>
              <a:ext uri="{28A0092B-C50C-407E-A947-70E740481C1C}">
                <a14:useLocalDpi xmlns:a14="http://schemas.microsoft.com/office/drawing/2010/main" val="0"/>
              </a:ext>
            </a:extLst>
          </a:blip>
          <a:srcRect b="2614"/>
          <a:stretch/>
        </p:blipFill>
        <p:spPr bwMode="auto">
          <a:xfrm>
            <a:off x="581171" y="1066800"/>
            <a:ext cx="7211767" cy="551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336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ep 6"/>
          <p:cNvGrpSpPr/>
          <p:nvPr/>
        </p:nvGrpSpPr>
        <p:grpSpPr>
          <a:xfrm>
            <a:off x="204596" y="2870835"/>
            <a:ext cx="8725282" cy="3567980"/>
            <a:chOff x="190500" y="2428875"/>
            <a:chExt cx="8725282" cy="3567980"/>
          </a:xfrm>
        </p:grpSpPr>
        <p:pic>
          <p:nvPicPr>
            <p:cNvPr id="2" name="Afbeelding 1"/>
            <p:cNvPicPr>
              <a:picLocks noChangeAspect="1"/>
            </p:cNvPicPr>
            <p:nvPr/>
          </p:nvPicPr>
          <p:blipFill rotWithShape="1">
            <a:blip r:embed="rId3">
              <a:extLst>
                <a:ext uri="{28A0092B-C50C-407E-A947-70E740481C1C}">
                  <a14:useLocalDpi xmlns:a14="http://schemas.microsoft.com/office/drawing/2010/main" val="0"/>
                </a:ext>
              </a:extLst>
            </a:blip>
            <a:srcRect t="5618"/>
            <a:stretch/>
          </p:blipFill>
          <p:spPr>
            <a:xfrm>
              <a:off x="190500" y="2428875"/>
              <a:ext cx="5162549" cy="3567980"/>
            </a:xfrm>
            <a:prstGeom prst="rect">
              <a:avLst/>
            </a:prstGeom>
          </p:spPr>
        </p:pic>
        <p:pic>
          <p:nvPicPr>
            <p:cNvPr id="3" name="Afbeelding 2"/>
            <p:cNvPicPr>
              <a:picLocks noChangeAspect="1"/>
            </p:cNvPicPr>
            <p:nvPr/>
          </p:nvPicPr>
          <p:blipFill rotWithShape="1">
            <a:blip r:embed="rId4">
              <a:extLst>
                <a:ext uri="{28A0092B-C50C-407E-A947-70E740481C1C}">
                  <a14:useLocalDpi xmlns:a14="http://schemas.microsoft.com/office/drawing/2010/main" val="0"/>
                </a:ext>
              </a:extLst>
            </a:blip>
            <a:srcRect t="5524" b="3228"/>
            <a:stretch/>
          </p:blipFill>
          <p:spPr>
            <a:xfrm>
              <a:off x="5045980" y="2428875"/>
              <a:ext cx="3869802" cy="3219450"/>
            </a:xfrm>
            <a:prstGeom prst="rect">
              <a:avLst/>
            </a:prstGeom>
          </p:spPr>
        </p:pic>
        <p:pic>
          <p:nvPicPr>
            <p:cNvPr id="10243" name="Picture 3" descr="D:\Books\Biology_Campbell_Figures\19_labeled_images\19_04cNextGenSequencing-L.jpg"/>
            <p:cNvPicPr>
              <a:picLocks noChangeAspect="1" noChangeArrowheads="1"/>
            </p:cNvPicPr>
            <p:nvPr/>
          </p:nvPicPr>
          <p:blipFill rotWithShape="1">
            <a:blip r:embed="rId5">
              <a:extLst>
                <a:ext uri="{28A0092B-C50C-407E-A947-70E740481C1C}">
                  <a14:useLocalDpi xmlns:a14="http://schemas.microsoft.com/office/drawing/2010/main" val="0"/>
                </a:ext>
              </a:extLst>
            </a:blip>
            <a:srcRect t="55786" r="77731" b="38289"/>
            <a:stretch/>
          </p:blipFill>
          <p:spPr bwMode="auto">
            <a:xfrm>
              <a:off x="4670300" y="4229100"/>
              <a:ext cx="914400" cy="20955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p:cNvSpPr>
            <a:spLocks noGrp="1"/>
          </p:cNvSpPr>
          <p:nvPr>
            <p:ph type="title"/>
          </p:nvPr>
        </p:nvSpPr>
        <p:spPr>
          <a:xfrm>
            <a:off x="3340762" y="100650"/>
            <a:ext cx="5478528" cy="1158420"/>
          </a:xfrm>
        </p:spPr>
        <p:txBody>
          <a:bodyPr>
            <a:noAutofit/>
          </a:bodyPr>
          <a:lstStyle/>
          <a:p>
            <a:r>
              <a:rPr lang="nl-NL" sz="3500" b="1" dirty="0" smtClean="0">
                <a:solidFill>
                  <a:srgbClr val="FF6600"/>
                </a:solidFill>
                <a:latin typeface="+mn-lt"/>
              </a:rPr>
              <a:t>Next-</a:t>
            </a:r>
            <a:r>
              <a:rPr lang="nl-NL" sz="3500" b="1" dirty="0" err="1" smtClean="0">
                <a:solidFill>
                  <a:srgbClr val="FF6600"/>
                </a:solidFill>
                <a:latin typeface="+mn-lt"/>
              </a:rPr>
              <a:t>generation</a:t>
            </a:r>
            <a:r>
              <a:rPr lang="nl-NL" sz="3500" b="1" dirty="0" smtClean="0">
                <a:solidFill>
                  <a:srgbClr val="FF6600"/>
                </a:solidFill>
                <a:latin typeface="+mn-lt"/>
              </a:rPr>
              <a:t> </a:t>
            </a:r>
            <a:r>
              <a:rPr lang="nl-NL" sz="3500" b="1" dirty="0" err="1" smtClean="0">
                <a:solidFill>
                  <a:srgbClr val="FF6600"/>
                </a:solidFill>
                <a:latin typeface="+mn-lt"/>
              </a:rPr>
              <a:t>Sequencen</a:t>
            </a:r>
            <a:r>
              <a:rPr lang="nl-NL" sz="3500" b="1" dirty="0" smtClean="0">
                <a:solidFill>
                  <a:srgbClr val="FF6600"/>
                </a:solidFill>
                <a:latin typeface="+mn-lt"/>
              </a:rPr>
              <a:t>: </a:t>
            </a:r>
            <a:r>
              <a:rPr lang="nl-NL" altLang="nl-NL" sz="3500" b="1" dirty="0" err="1" smtClean="0">
                <a:solidFill>
                  <a:srgbClr val="FF6600"/>
                </a:solidFill>
                <a:latin typeface="+mn-lt"/>
              </a:rPr>
              <a:t>pyrosequencen</a:t>
            </a:r>
            <a:r>
              <a:rPr lang="nl-NL" altLang="nl-NL" sz="3500" b="1" dirty="0" smtClean="0">
                <a:solidFill>
                  <a:srgbClr val="FF6600"/>
                </a:solidFill>
                <a:latin typeface="+mn-lt"/>
              </a:rPr>
              <a:t> (2)</a:t>
            </a:r>
            <a:endParaRPr lang="nl-NL" sz="3500" b="1" dirty="0">
              <a:solidFill>
                <a:srgbClr val="FF6600"/>
              </a:solidFill>
              <a:latin typeface="+mn-lt"/>
            </a:endParaRPr>
          </a:p>
        </p:txBody>
      </p:sp>
      <p:pic>
        <p:nvPicPr>
          <p:cNvPr id="12" name="Picture 2" descr="D:\Books\Biology_Campbell_Figures\19_labeled_images\19_04aNextGenSequencing-L.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614"/>
          <a:stretch/>
        </p:blipFill>
        <p:spPr bwMode="auto">
          <a:xfrm>
            <a:off x="294584" y="209628"/>
            <a:ext cx="2869923" cy="219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7831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Books\Biology_Campbell_Figures\19_labeled_images\19_04dNextGenSequencing-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51" y="2448450"/>
            <a:ext cx="8426879" cy="42319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5425943" y="26460"/>
            <a:ext cx="3783787" cy="1719187"/>
          </a:xfrm>
        </p:spPr>
        <p:txBody>
          <a:bodyPr>
            <a:noAutofit/>
          </a:bodyPr>
          <a:lstStyle/>
          <a:p>
            <a:r>
              <a:rPr lang="nl-NL" sz="3500" b="1" dirty="0" smtClean="0">
                <a:solidFill>
                  <a:srgbClr val="FF6600"/>
                </a:solidFill>
                <a:latin typeface="+mn-lt"/>
              </a:rPr>
              <a:t>Next-</a:t>
            </a:r>
            <a:r>
              <a:rPr lang="nl-NL" sz="3500" b="1" dirty="0" err="1" smtClean="0">
                <a:solidFill>
                  <a:srgbClr val="FF6600"/>
                </a:solidFill>
                <a:latin typeface="+mn-lt"/>
              </a:rPr>
              <a:t>generation</a:t>
            </a:r>
            <a:r>
              <a:rPr lang="nl-NL" sz="3500" b="1" dirty="0" smtClean="0">
                <a:solidFill>
                  <a:srgbClr val="FF6600"/>
                </a:solidFill>
                <a:latin typeface="+mn-lt"/>
              </a:rPr>
              <a:t> </a:t>
            </a:r>
            <a:r>
              <a:rPr lang="nl-NL" sz="3500" b="1" dirty="0" err="1" smtClean="0">
                <a:solidFill>
                  <a:srgbClr val="FF6600"/>
                </a:solidFill>
                <a:latin typeface="+mn-lt"/>
              </a:rPr>
              <a:t>Sequencen</a:t>
            </a:r>
            <a:r>
              <a:rPr lang="nl-NL" sz="3500" b="1" dirty="0" smtClean="0">
                <a:solidFill>
                  <a:srgbClr val="FF6600"/>
                </a:solidFill>
                <a:latin typeface="+mn-lt"/>
              </a:rPr>
              <a:t>: </a:t>
            </a:r>
            <a:r>
              <a:rPr lang="nl-NL" altLang="nl-NL" sz="3500" b="1" dirty="0" err="1" smtClean="0">
                <a:solidFill>
                  <a:srgbClr val="FF6600"/>
                </a:solidFill>
                <a:latin typeface="+mn-lt"/>
              </a:rPr>
              <a:t>pyrosequencen</a:t>
            </a:r>
            <a:r>
              <a:rPr lang="nl-NL" altLang="nl-NL" sz="3500" b="1" dirty="0" smtClean="0">
                <a:solidFill>
                  <a:srgbClr val="FF6600"/>
                </a:solidFill>
                <a:latin typeface="+mn-lt"/>
              </a:rPr>
              <a:t> (3)</a:t>
            </a:r>
            <a:endParaRPr lang="nl-NL" sz="3500" b="1" dirty="0">
              <a:solidFill>
                <a:srgbClr val="FF6600"/>
              </a:solidFill>
              <a:latin typeface="+mn-lt"/>
            </a:endParaRPr>
          </a:p>
        </p:txBody>
      </p:sp>
      <p:pic>
        <p:nvPicPr>
          <p:cNvPr id="8" name="Picture 2" descr="D:\Books\Biology_Campbell_Figures\19_labeled_images\19_04aNextGenSequencing-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614"/>
          <a:stretch/>
        </p:blipFill>
        <p:spPr bwMode="auto">
          <a:xfrm>
            <a:off x="122249" y="178011"/>
            <a:ext cx="2495816" cy="190757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ep 8"/>
          <p:cNvGrpSpPr/>
          <p:nvPr/>
        </p:nvGrpSpPr>
        <p:grpSpPr>
          <a:xfrm>
            <a:off x="2021991" y="178010"/>
            <a:ext cx="3071444" cy="1560106"/>
            <a:chOff x="190500" y="2428875"/>
            <a:chExt cx="8725282" cy="3567980"/>
          </a:xfrm>
        </p:grpSpPr>
        <p:pic>
          <p:nvPicPr>
            <p:cNvPr id="10" name="Afbeelding 9"/>
            <p:cNvPicPr>
              <a:picLocks noChangeAspect="1"/>
            </p:cNvPicPr>
            <p:nvPr/>
          </p:nvPicPr>
          <p:blipFill rotWithShape="1">
            <a:blip r:embed="rId5" cstate="print">
              <a:extLst>
                <a:ext uri="{28A0092B-C50C-407E-A947-70E740481C1C}">
                  <a14:useLocalDpi xmlns:a14="http://schemas.microsoft.com/office/drawing/2010/main" val="0"/>
                </a:ext>
              </a:extLst>
            </a:blip>
            <a:srcRect t="5618"/>
            <a:stretch/>
          </p:blipFill>
          <p:spPr>
            <a:xfrm>
              <a:off x="190500" y="2428875"/>
              <a:ext cx="5162549" cy="3567980"/>
            </a:xfrm>
            <a:prstGeom prst="rect">
              <a:avLst/>
            </a:prstGeom>
          </p:spPr>
        </p:pic>
        <p:pic>
          <p:nvPicPr>
            <p:cNvPr id="11" name="Afbeelding 10"/>
            <p:cNvPicPr>
              <a:picLocks noChangeAspect="1"/>
            </p:cNvPicPr>
            <p:nvPr/>
          </p:nvPicPr>
          <p:blipFill rotWithShape="1">
            <a:blip r:embed="rId6" cstate="print">
              <a:extLst>
                <a:ext uri="{28A0092B-C50C-407E-A947-70E740481C1C}">
                  <a14:useLocalDpi xmlns:a14="http://schemas.microsoft.com/office/drawing/2010/main" val="0"/>
                </a:ext>
              </a:extLst>
            </a:blip>
            <a:srcRect t="5524" b="3228"/>
            <a:stretch/>
          </p:blipFill>
          <p:spPr>
            <a:xfrm>
              <a:off x="5045980" y="2428875"/>
              <a:ext cx="3869802" cy="3219450"/>
            </a:xfrm>
            <a:prstGeom prst="rect">
              <a:avLst/>
            </a:prstGeom>
          </p:spPr>
        </p:pic>
        <p:pic>
          <p:nvPicPr>
            <p:cNvPr id="12" name="Picture 3" descr="D:\Books\Biology_Campbell_Figures\19_labeled_images\19_04cNextGenSequencing-L.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5786" r="77731" b="38289"/>
            <a:stretch/>
          </p:blipFill>
          <p:spPr bwMode="auto">
            <a:xfrm>
              <a:off x="4670300" y="4229100"/>
              <a:ext cx="914400" cy="2095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907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8" name="Picture 2" descr="http://www.varionostic.de/typo3temp/pics/f64b09b59e.gif">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376"/>
          <a:stretch/>
        </p:blipFill>
        <p:spPr bwMode="auto">
          <a:xfrm>
            <a:off x="342900" y="1728040"/>
            <a:ext cx="4463063" cy="386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Rectangle 8"/>
          <p:cNvSpPr txBox="1">
            <a:spLocks noChangeArrowheads="1"/>
          </p:cNvSpPr>
          <p:nvPr/>
        </p:nvSpPr>
        <p:spPr bwMode="auto">
          <a:xfrm>
            <a:off x="5026406" y="1618379"/>
            <a:ext cx="3976687" cy="473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82575">
              <a:defRPr sz="2400" baseline="-25000">
                <a:solidFill>
                  <a:schemeClr val="tx1"/>
                </a:solidFill>
                <a:latin typeface="Arial" charset="0"/>
                <a:ea typeface="ＭＳ Ｐゴシック" pitchFamily="34" charset="-128"/>
              </a:defRPr>
            </a:lvl1pPr>
            <a:lvl2pPr marL="639763" indent="-236538">
              <a:defRPr sz="2400" baseline="-25000">
                <a:solidFill>
                  <a:schemeClr val="tx1"/>
                </a:solidFill>
                <a:latin typeface="Arial" charset="0"/>
                <a:ea typeface="ＭＳ Ｐゴシック" pitchFamily="34" charset="-128"/>
              </a:defRPr>
            </a:lvl2pPr>
            <a:lvl3pPr marL="885825" indent="-228600">
              <a:defRPr sz="2400" baseline="-25000">
                <a:solidFill>
                  <a:schemeClr val="tx1"/>
                </a:solidFill>
                <a:latin typeface="Arial" charset="0"/>
                <a:ea typeface="ＭＳ Ｐゴシック" pitchFamily="34" charset="-128"/>
              </a:defRPr>
            </a:lvl3pPr>
            <a:lvl4pPr marL="1096963" indent="-173038">
              <a:defRPr sz="2400" baseline="-25000">
                <a:solidFill>
                  <a:schemeClr val="tx1"/>
                </a:solidFill>
                <a:latin typeface="Arial" charset="0"/>
                <a:ea typeface="ＭＳ Ｐゴシック" pitchFamily="34" charset="-128"/>
              </a:defRPr>
            </a:lvl4pPr>
            <a:lvl5pPr marL="1296988" indent="-182563">
              <a:defRPr sz="2400" baseline="-25000">
                <a:solidFill>
                  <a:schemeClr val="tx1"/>
                </a:solidFill>
                <a:latin typeface="Arial" charset="0"/>
                <a:ea typeface="ＭＳ Ｐゴシック" pitchFamily="34" charset="-128"/>
              </a:defRPr>
            </a:lvl5pPr>
            <a:lvl6pPr marL="1754188" indent="-182563" eaLnBrk="0" fontAlgn="base" hangingPunct="0">
              <a:spcBef>
                <a:spcPct val="0"/>
              </a:spcBef>
              <a:spcAft>
                <a:spcPct val="0"/>
              </a:spcAft>
              <a:defRPr sz="2400" baseline="-25000">
                <a:solidFill>
                  <a:schemeClr val="tx1"/>
                </a:solidFill>
                <a:latin typeface="Arial" charset="0"/>
                <a:ea typeface="ＭＳ Ｐゴシック" pitchFamily="34" charset="-128"/>
              </a:defRPr>
            </a:lvl6pPr>
            <a:lvl7pPr marL="2211388" indent="-182563" eaLnBrk="0" fontAlgn="base" hangingPunct="0">
              <a:spcBef>
                <a:spcPct val="0"/>
              </a:spcBef>
              <a:spcAft>
                <a:spcPct val="0"/>
              </a:spcAft>
              <a:defRPr sz="2400" baseline="-25000">
                <a:solidFill>
                  <a:schemeClr val="tx1"/>
                </a:solidFill>
                <a:latin typeface="Arial" charset="0"/>
                <a:ea typeface="ＭＳ Ｐゴシック" pitchFamily="34" charset="-128"/>
              </a:defRPr>
            </a:lvl7pPr>
            <a:lvl8pPr marL="2668588" indent="-182563" eaLnBrk="0" fontAlgn="base" hangingPunct="0">
              <a:spcBef>
                <a:spcPct val="0"/>
              </a:spcBef>
              <a:spcAft>
                <a:spcPct val="0"/>
              </a:spcAft>
              <a:defRPr sz="2400" baseline="-25000">
                <a:solidFill>
                  <a:schemeClr val="tx1"/>
                </a:solidFill>
                <a:latin typeface="Arial" charset="0"/>
                <a:ea typeface="ＭＳ Ｐゴシック" pitchFamily="34" charset="-128"/>
              </a:defRPr>
            </a:lvl8pPr>
            <a:lvl9pPr marL="3125788" indent="-182563" eaLnBrk="0" fontAlgn="base" hangingPunct="0">
              <a:spcBef>
                <a:spcPct val="0"/>
              </a:spcBef>
              <a:spcAft>
                <a:spcPct val="0"/>
              </a:spcAft>
              <a:defRPr sz="2400" baseline="-25000">
                <a:solidFill>
                  <a:schemeClr val="tx1"/>
                </a:solidFill>
                <a:latin typeface="Arial" charset="0"/>
                <a:ea typeface="ＭＳ Ｐゴシック" pitchFamily="34" charset="-128"/>
              </a:defRPr>
            </a:lvl9pPr>
          </a:lstStyle>
          <a:p>
            <a:pPr eaLnBrk="1" hangingPunct="1">
              <a:spcBef>
                <a:spcPts val="600"/>
              </a:spcBef>
              <a:buClr>
                <a:srgbClr val="B83D68"/>
              </a:buClr>
              <a:buSzPct val="80000"/>
              <a:buFont typeface="Wingdings 2" pitchFamily="18" charset="2"/>
              <a:buChar char=""/>
            </a:pPr>
            <a:r>
              <a:rPr lang="nl-NL" altLang="nl-NL" sz="2000" baseline="0" dirty="0">
                <a:latin typeface="+mn-lt"/>
              </a:rPr>
              <a:t>Incorporatie </a:t>
            </a:r>
            <a:r>
              <a:rPr lang="nl-NL" altLang="nl-NL" sz="2000" baseline="0" dirty="0" smtClean="0">
                <a:latin typeface="+mn-lt"/>
              </a:rPr>
              <a:t>1 type </a:t>
            </a:r>
            <a:r>
              <a:rPr lang="nl-NL" altLang="nl-NL" sz="2000" baseline="0" dirty="0" err="1" smtClean="0">
                <a:latin typeface="+mn-lt"/>
              </a:rPr>
              <a:t>dNTP</a:t>
            </a:r>
            <a:r>
              <a:rPr lang="nl-NL" altLang="nl-NL" sz="2000" baseline="0" dirty="0" smtClean="0">
                <a:latin typeface="+mn-lt"/>
              </a:rPr>
              <a:t> </a:t>
            </a:r>
            <a:r>
              <a:rPr lang="nl-NL" altLang="nl-NL" sz="2000" baseline="0" dirty="0" smtClean="0">
                <a:latin typeface="+mn-lt"/>
                <a:sym typeface="Wingdings" panose="05000000000000000000" pitchFamily="2" charset="2"/>
              </a:rPr>
              <a:t></a:t>
            </a:r>
            <a:r>
              <a:rPr lang="nl-NL" altLang="nl-NL" sz="2000" baseline="0" dirty="0" smtClean="0">
                <a:latin typeface="+mn-lt"/>
              </a:rPr>
              <a:t> </a:t>
            </a:r>
            <a:r>
              <a:rPr lang="nl-NL" altLang="nl-NL" sz="2000" baseline="0" dirty="0" err="1" smtClean="0">
                <a:latin typeface="+mn-lt"/>
              </a:rPr>
              <a:t>Ppi</a:t>
            </a:r>
            <a:r>
              <a:rPr lang="nl-NL" altLang="nl-NL" sz="2000" baseline="0" dirty="0" smtClean="0">
                <a:latin typeface="+mn-lt"/>
              </a:rPr>
              <a:t> (=pyrofosfaat) </a:t>
            </a:r>
            <a:r>
              <a:rPr lang="nl-NL" altLang="nl-NL" sz="2000" baseline="0" dirty="0">
                <a:latin typeface="+mn-lt"/>
              </a:rPr>
              <a:t>komt vrij </a:t>
            </a:r>
          </a:p>
          <a:p>
            <a:pPr eaLnBrk="1" hangingPunct="1">
              <a:spcBef>
                <a:spcPts val="600"/>
              </a:spcBef>
              <a:buClr>
                <a:srgbClr val="B83D68"/>
              </a:buClr>
              <a:buSzPct val="80000"/>
              <a:buFont typeface="Wingdings 2" pitchFamily="18" charset="2"/>
              <a:buChar char=""/>
            </a:pPr>
            <a:r>
              <a:rPr lang="nl-NL" altLang="nl-NL" sz="2000" baseline="0" dirty="0" err="1" smtClean="0">
                <a:latin typeface="+mn-lt"/>
              </a:rPr>
              <a:t>Ppi</a:t>
            </a:r>
            <a:r>
              <a:rPr lang="nl-NL" altLang="nl-NL" sz="2000" baseline="0" dirty="0" smtClean="0">
                <a:latin typeface="+mn-lt"/>
              </a:rPr>
              <a:t> wordt omgezet in ATP door </a:t>
            </a:r>
            <a:r>
              <a:rPr lang="nl-NL" altLang="nl-NL" sz="2000" baseline="0" dirty="0" err="1" smtClean="0">
                <a:latin typeface="+mn-lt"/>
              </a:rPr>
              <a:t>sulfurylase</a:t>
            </a:r>
            <a:endParaRPr lang="nl-NL" altLang="nl-NL" sz="2000" baseline="0" dirty="0" smtClean="0">
              <a:latin typeface="+mn-lt"/>
            </a:endParaRPr>
          </a:p>
          <a:p>
            <a:pPr eaLnBrk="1" hangingPunct="1">
              <a:spcBef>
                <a:spcPts val="600"/>
              </a:spcBef>
              <a:buClr>
                <a:srgbClr val="B83D68"/>
              </a:buClr>
              <a:buSzPct val="80000"/>
              <a:buFont typeface="Wingdings 2" pitchFamily="18" charset="2"/>
              <a:buChar char=""/>
            </a:pPr>
            <a:r>
              <a:rPr lang="nl-NL" altLang="nl-NL" sz="2000" baseline="0" dirty="0" smtClean="0">
                <a:latin typeface="+mn-lt"/>
              </a:rPr>
              <a:t>ATP dient als substraat voor </a:t>
            </a:r>
            <a:r>
              <a:rPr lang="nl-NL" altLang="nl-NL" sz="2000" baseline="0" dirty="0" err="1" smtClean="0">
                <a:latin typeface="+mn-lt"/>
              </a:rPr>
              <a:t>luciferase</a:t>
            </a:r>
            <a:r>
              <a:rPr lang="nl-NL" altLang="nl-NL" sz="2000" baseline="0" dirty="0" smtClean="0">
                <a:latin typeface="+mn-lt"/>
              </a:rPr>
              <a:t>, dat dan tevens </a:t>
            </a:r>
            <a:r>
              <a:rPr lang="nl-NL" altLang="nl-NL" sz="2000" baseline="0" dirty="0" err="1" smtClean="0">
                <a:latin typeface="+mn-lt"/>
              </a:rPr>
              <a:t>luciferin</a:t>
            </a:r>
            <a:r>
              <a:rPr lang="nl-NL" altLang="nl-NL" sz="2000" baseline="0" dirty="0" smtClean="0">
                <a:latin typeface="+mn-lt"/>
              </a:rPr>
              <a:t> </a:t>
            </a:r>
            <a:r>
              <a:rPr lang="nl-NL" altLang="nl-NL" sz="2000" baseline="0" dirty="0">
                <a:latin typeface="+mn-lt"/>
              </a:rPr>
              <a:t>tot </a:t>
            </a:r>
            <a:r>
              <a:rPr lang="nl-NL" altLang="nl-NL" sz="2000" baseline="0" dirty="0" err="1">
                <a:latin typeface="+mn-lt"/>
              </a:rPr>
              <a:t>oxyluciferin</a:t>
            </a:r>
            <a:r>
              <a:rPr lang="nl-NL" altLang="nl-NL" sz="2000" baseline="0" dirty="0">
                <a:latin typeface="+mn-lt"/>
              </a:rPr>
              <a:t> </a:t>
            </a:r>
            <a:r>
              <a:rPr lang="nl-NL" altLang="nl-NL" sz="2000" baseline="0" dirty="0" smtClean="0">
                <a:latin typeface="+mn-lt"/>
              </a:rPr>
              <a:t>omzet</a:t>
            </a:r>
            <a:endParaRPr lang="nl-NL" altLang="nl-NL" sz="2000" baseline="0" dirty="0">
              <a:latin typeface="+mn-lt"/>
            </a:endParaRPr>
          </a:p>
          <a:p>
            <a:pPr eaLnBrk="1" hangingPunct="1">
              <a:spcBef>
                <a:spcPts val="600"/>
              </a:spcBef>
              <a:buClr>
                <a:srgbClr val="B83D68"/>
              </a:buClr>
              <a:buSzPct val="80000"/>
              <a:buFont typeface="Wingdings 2" pitchFamily="18" charset="2"/>
              <a:buChar char=""/>
            </a:pPr>
            <a:r>
              <a:rPr lang="nl-NL" altLang="nl-NL" sz="2000" baseline="0" dirty="0" smtClean="0">
                <a:latin typeface="+mn-lt"/>
              </a:rPr>
              <a:t>Hierdoor </a:t>
            </a:r>
            <a:r>
              <a:rPr lang="nl-NL" altLang="nl-NL" sz="2000" baseline="0" dirty="0">
                <a:latin typeface="+mn-lt"/>
              </a:rPr>
              <a:t>ontstaat zichtbaar licht </a:t>
            </a:r>
          </a:p>
          <a:p>
            <a:pPr eaLnBrk="1" hangingPunct="1">
              <a:spcBef>
                <a:spcPts val="600"/>
              </a:spcBef>
              <a:buClr>
                <a:srgbClr val="B83D68"/>
              </a:buClr>
              <a:buSzPct val="80000"/>
              <a:buFont typeface="Wingdings 2" pitchFamily="18" charset="2"/>
              <a:buChar char=""/>
            </a:pPr>
            <a:r>
              <a:rPr lang="nl-NL" altLang="nl-NL" sz="2000" baseline="0" dirty="0" err="1" smtClean="0">
                <a:latin typeface="+mn-lt"/>
              </a:rPr>
              <a:t>Apyrase</a:t>
            </a:r>
            <a:r>
              <a:rPr lang="nl-NL" altLang="nl-NL" sz="2000" baseline="0" dirty="0">
                <a:latin typeface="+mn-lt"/>
              </a:rPr>
              <a:t>, breekt niet-ingebouwde </a:t>
            </a:r>
            <a:r>
              <a:rPr lang="nl-NL" altLang="nl-NL" sz="2000" baseline="0" dirty="0" err="1">
                <a:latin typeface="+mn-lt"/>
              </a:rPr>
              <a:t>dNTPs</a:t>
            </a:r>
            <a:r>
              <a:rPr lang="nl-NL" altLang="nl-NL" sz="2000" baseline="0" dirty="0">
                <a:latin typeface="+mn-lt"/>
              </a:rPr>
              <a:t> </a:t>
            </a:r>
            <a:r>
              <a:rPr lang="nl-NL" altLang="nl-NL" sz="2000" baseline="0" dirty="0" smtClean="0">
                <a:latin typeface="+mn-lt"/>
              </a:rPr>
              <a:t>af</a:t>
            </a:r>
            <a:endParaRPr lang="nl-NL" altLang="nl-NL" sz="2000" baseline="0" dirty="0">
              <a:latin typeface="+mn-lt"/>
            </a:endParaRPr>
          </a:p>
          <a:p>
            <a:pPr eaLnBrk="1" hangingPunct="1">
              <a:spcBef>
                <a:spcPts val="600"/>
              </a:spcBef>
              <a:buClr>
                <a:srgbClr val="B83D68"/>
              </a:buClr>
              <a:buSzPct val="80000"/>
              <a:buFont typeface="Wingdings 2" pitchFamily="18" charset="2"/>
              <a:buChar char=""/>
            </a:pPr>
            <a:r>
              <a:rPr lang="nl-NL" altLang="nl-NL" sz="2000" baseline="0" dirty="0" smtClean="0">
                <a:latin typeface="+mn-lt"/>
              </a:rPr>
              <a:t>Vervolgens </a:t>
            </a:r>
            <a:r>
              <a:rPr lang="nl-NL" altLang="nl-NL" sz="2000" baseline="0" dirty="0">
                <a:latin typeface="+mn-lt"/>
              </a:rPr>
              <a:t>wordt de volgende </a:t>
            </a:r>
            <a:r>
              <a:rPr lang="nl-NL" altLang="nl-NL" sz="2000" baseline="0" dirty="0" err="1">
                <a:latin typeface="+mn-lt"/>
              </a:rPr>
              <a:t>dNTP</a:t>
            </a:r>
            <a:r>
              <a:rPr lang="nl-NL" altLang="nl-NL" sz="2000" baseline="0" dirty="0">
                <a:latin typeface="+mn-lt"/>
              </a:rPr>
              <a:t> </a:t>
            </a:r>
            <a:r>
              <a:rPr lang="nl-NL" altLang="nl-NL" sz="2000" baseline="0" dirty="0" smtClean="0">
                <a:latin typeface="+mn-lt"/>
              </a:rPr>
              <a:t>toegevoegd</a:t>
            </a:r>
            <a:endParaRPr lang="nl-NL" altLang="nl-NL" sz="2000" baseline="0" dirty="0">
              <a:latin typeface="+mn-lt"/>
            </a:endParaRPr>
          </a:p>
        </p:txBody>
      </p:sp>
      <p:sp>
        <p:nvSpPr>
          <p:cNvPr id="7" name="Title 1"/>
          <p:cNvSpPr>
            <a:spLocks noGrp="1"/>
          </p:cNvSpPr>
          <p:nvPr>
            <p:ph type="title"/>
          </p:nvPr>
        </p:nvSpPr>
        <p:spPr>
          <a:xfrm>
            <a:off x="342900" y="199728"/>
            <a:ext cx="8229600" cy="636984"/>
          </a:xfrm>
        </p:spPr>
        <p:txBody>
          <a:bodyPr>
            <a:noAutofit/>
          </a:bodyPr>
          <a:lstStyle/>
          <a:p>
            <a:pPr algn="l"/>
            <a:r>
              <a:rPr lang="nl-NL" sz="4000" b="1" dirty="0" smtClean="0">
                <a:solidFill>
                  <a:srgbClr val="FF6600"/>
                </a:solidFill>
                <a:latin typeface="+mn-lt"/>
              </a:rPr>
              <a:t>Waarom lichten de wellen op? (1)</a:t>
            </a:r>
            <a:endParaRPr lang="nl-NL" sz="4000" b="1" dirty="0">
              <a:solidFill>
                <a:srgbClr val="FF6600"/>
              </a:solidFill>
              <a:latin typeface="+mn-lt"/>
            </a:endParaRPr>
          </a:p>
        </p:txBody>
      </p:sp>
      <p:sp>
        <p:nvSpPr>
          <p:cNvPr id="8" name="Content Placeholder 2"/>
          <p:cNvSpPr>
            <a:spLocks noGrp="1"/>
          </p:cNvSpPr>
          <p:nvPr>
            <p:ph idx="1"/>
          </p:nvPr>
        </p:nvSpPr>
        <p:spPr bwMode="auto">
          <a:xfrm>
            <a:off x="342900" y="796765"/>
            <a:ext cx="6796013" cy="5760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pPr>
            <a:r>
              <a:rPr lang="nl-NL" altLang="nl-NL" sz="2400" dirty="0" smtClean="0"/>
              <a:t>Bij </a:t>
            </a:r>
            <a:r>
              <a:rPr lang="nl-NL" altLang="nl-NL" sz="2400" dirty="0" err="1" smtClean="0"/>
              <a:t>pyrosequencen</a:t>
            </a:r>
            <a:endParaRPr lang="nl-NL" altLang="nl-NL" sz="2400" dirty="0" smtClean="0"/>
          </a:p>
        </p:txBody>
      </p:sp>
    </p:spTree>
    <p:extLst>
      <p:ext uri="{BB962C8B-B14F-4D97-AF65-F5344CB8AC3E}">
        <p14:creationId xmlns:p14="http://schemas.microsoft.com/office/powerpoint/2010/main" val="2985286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yrosequencen.jpg"/>
          <p:cNvPicPr>
            <a:picLocks noChangeAspect="1"/>
          </p:cNvPicPr>
          <p:nvPr/>
        </p:nvPicPr>
        <p:blipFill>
          <a:blip r:embed="rId3" cstate="print"/>
          <a:stretch>
            <a:fillRect/>
          </a:stretch>
        </p:blipFill>
        <p:spPr>
          <a:xfrm>
            <a:off x="830635" y="1520137"/>
            <a:ext cx="7265615" cy="4999873"/>
          </a:xfrm>
          <a:prstGeom prst="rect">
            <a:avLst/>
          </a:prstGeom>
        </p:spPr>
      </p:pic>
      <p:sp>
        <p:nvSpPr>
          <p:cNvPr id="3" name="Title 1"/>
          <p:cNvSpPr txBox="1">
            <a:spLocks/>
          </p:cNvSpPr>
          <p:nvPr/>
        </p:nvSpPr>
        <p:spPr>
          <a:xfrm>
            <a:off x="342900" y="199728"/>
            <a:ext cx="8229600" cy="6369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4000" b="1" dirty="0" smtClean="0">
                <a:solidFill>
                  <a:srgbClr val="FF6600"/>
                </a:solidFill>
                <a:latin typeface="+mn-lt"/>
              </a:rPr>
              <a:t>Waarom lichten de wellen op? (2)</a:t>
            </a:r>
            <a:endParaRPr lang="nl-NL" sz="4000" b="1" dirty="0">
              <a:solidFill>
                <a:srgbClr val="FF6600"/>
              </a:solidFill>
              <a:latin typeface="+mn-lt"/>
            </a:endParaRPr>
          </a:p>
        </p:txBody>
      </p:sp>
      <p:sp>
        <p:nvSpPr>
          <p:cNvPr id="4" name="Content Placeholder 2"/>
          <p:cNvSpPr txBox="1">
            <a:spLocks/>
          </p:cNvSpPr>
          <p:nvPr/>
        </p:nvSpPr>
        <p:spPr bwMode="auto">
          <a:xfrm>
            <a:off x="342900" y="796765"/>
            <a:ext cx="6796013" cy="5760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altLang="nl-NL" sz="2400" smtClean="0"/>
              <a:t>Bij pyrosequencen</a:t>
            </a:r>
            <a:endParaRPr lang="nl-NL" altLang="nl-NL" sz="2400" dirty="0" smtClean="0"/>
          </a:p>
        </p:txBody>
      </p:sp>
      <p:sp>
        <p:nvSpPr>
          <p:cNvPr id="5" name="Tekstvak 4"/>
          <p:cNvSpPr txBox="1"/>
          <p:nvPr/>
        </p:nvSpPr>
        <p:spPr>
          <a:xfrm>
            <a:off x="7829550" y="6150678"/>
            <a:ext cx="1190625" cy="369332"/>
          </a:xfrm>
          <a:prstGeom prst="rect">
            <a:avLst/>
          </a:prstGeom>
          <a:noFill/>
        </p:spPr>
        <p:txBody>
          <a:bodyPr wrap="square" rtlCol="0">
            <a:spAutoFit/>
          </a:bodyPr>
          <a:lstStyle/>
          <a:p>
            <a:r>
              <a:rPr lang="nl-NL" dirty="0" smtClean="0">
                <a:solidFill>
                  <a:srgbClr val="0070C0"/>
                </a:solidFill>
                <a:hlinkClick r:id="rId4"/>
              </a:rPr>
              <a:t>Filmpje</a:t>
            </a:r>
            <a:endParaRPr lang="nl-NL" dirty="0">
              <a:solidFill>
                <a:srgbClr val="0070C0"/>
              </a:solidFill>
            </a:endParaRPr>
          </a:p>
        </p:txBody>
      </p:sp>
    </p:spTree>
    <p:extLst>
      <p:ext uri="{BB962C8B-B14F-4D97-AF65-F5344CB8AC3E}">
        <p14:creationId xmlns:p14="http://schemas.microsoft.com/office/powerpoint/2010/main" val="1258375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 y="86916"/>
            <a:ext cx="9058275" cy="6274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500" b="1" dirty="0" smtClean="0">
                <a:solidFill>
                  <a:srgbClr val="FF6600"/>
                </a:solidFill>
                <a:latin typeface="+mn-lt"/>
              </a:rPr>
              <a:t>Next-</a:t>
            </a:r>
            <a:r>
              <a:rPr lang="nl-NL" sz="3500" b="1" dirty="0" err="1" smtClean="0">
                <a:solidFill>
                  <a:srgbClr val="FF6600"/>
                </a:solidFill>
                <a:latin typeface="+mn-lt"/>
              </a:rPr>
              <a:t>generation</a:t>
            </a:r>
            <a:r>
              <a:rPr lang="nl-NL" sz="3500" b="1" dirty="0" smtClean="0">
                <a:solidFill>
                  <a:srgbClr val="FF6600"/>
                </a:solidFill>
                <a:latin typeface="+mn-lt"/>
              </a:rPr>
              <a:t> </a:t>
            </a:r>
            <a:r>
              <a:rPr lang="nl-NL" sz="3500" b="1" dirty="0" err="1" smtClean="0">
                <a:solidFill>
                  <a:srgbClr val="FF6600"/>
                </a:solidFill>
                <a:latin typeface="+mn-lt"/>
              </a:rPr>
              <a:t>Sequencen</a:t>
            </a:r>
            <a:r>
              <a:rPr lang="nl-NL" sz="3500" b="1" dirty="0" smtClean="0">
                <a:solidFill>
                  <a:srgbClr val="FF6600"/>
                </a:solidFill>
                <a:latin typeface="+mn-lt"/>
              </a:rPr>
              <a:t>: </a:t>
            </a:r>
            <a:r>
              <a:rPr lang="nl-NL" altLang="nl-NL" sz="3500" b="1" dirty="0" err="1" smtClean="0">
                <a:solidFill>
                  <a:srgbClr val="FF6600"/>
                </a:solidFill>
                <a:latin typeface="+mn-lt"/>
              </a:rPr>
              <a:t>pyrosequencen</a:t>
            </a:r>
            <a:endParaRPr lang="nl-NL" sz="3500" b="1" dirty="0">
              <a:solidFill>
                <a:srgbClr val="FF6600"/>
              </a:solidFill>
              <a:latin typeface="+mn-lt"/>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714375"/>
            <a:ext cx="6162675" cy="5895207"/>
          </a:xfrm>
          <a:prstGeom prst="rect">
            <a:avLst/>
          </a:prstGeom>
        </p:spPr>
      </p:pic>
    </p:spTree>
    <p:extLst>
      <p:ext uri="{BB962C8B-B14F-4D97-AF65-F5344CB8AC3E}">
        <p14:creationId xmlns:p14="http://schemas.microsoft.com/office/powerpoint/2010/main" val="1209944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85750" y="260648"/>
            <a:ext cx="8534722" cy="113952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3600" b="1" dirty="0" smtClean="0">
                <a:solidFill>
                  <a:srgbClr val="FF6600"/>
                </a:solidFill>
                <a:latin typeface="+mn-lt"/>
              </a:rPr>
              <a:t>Wat is de nucleotide volgorde van de </a:t>
            </a:r>
            <a:r>
              <a:rPr lang="nl-NL" sz="3600" b="1" dirty="0" err="1" smtClean="0">
                <a:solidFill>
                  <a:srgbClr val="FF6600"/>
                </a:solidFill>
                <a:latin typeface="+mn-lt"/>
              </a:rPr>
              <a:t>gesequencte</a:t>
            </a:r>
            <a:r>
              <a:rPr lang="nl-NL" sz="3600" b="1" dirty="0" smtClean="0">
                <a:solidFill>
                  <a:srgbClr val="FF6600"/>
                </a:solidFill>
                <a:latin typeface="+mn-lt"/>
              </a:rPr>
              <a:t> reeks in het blauwe kader?</a:t>
            </a:r>
            <a:endParaRPr lang="nl-NL" sz="3600" b="1" dirty="0">
              <a:solidFill>
                <a:srgbClr val="FF6600"/>
              </a:solidFill>
              <a:latin typeface="+mn-lt"/>
            </a:endParaRPr>
          </a:p>
        </p:txBody>
      </p:sp>
      <p:sp>
        <p:nvSpPr>
          <p:cNvPr id="6" name="Oval 5"/>
          <p:cNvSpPr/>
          <p:nvPr/>
        </p:nvSpPr>
        <p:spPr>
          <a:xfrm>
            <a:off x="395536" y="2594531"/>
            <a:ext cx="288032" cy="2880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A</a:t>
            </a:r>
            <a:endParaRPr lang="nl-NL" dirty="0">
              <a:solidFill>
                <a:schemeClr val="tx1"/>
              </a:solidFill>
            </a:endParaRPr>
          </a:p>
        </p:txBody>
      </p:sp>
      <p:sp>
        <p:nvSpPr>
          <p:cNvPr id="7" name="Oval 6"/>
          <p:cNvSpPr/>
          <p:nvPr/>
        </p:nvSpPr>
        <p:spPr>
          <a:xfrm>
            <a:off x="395536" y="3237625"/>
            <a:ext cx="288032" cy="288032"/>
          </a:xfrm>
          <a:prstGeom prst="ellipse">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B</a:t>
            </a:r>
            <a:endParaRPr lang="nl-NL" dirty="0">
              <a:solidFill>
                <a:schemeClr val="tx1"/>
              </a:solidFill>
            </a:endParaRPr>
          </a:p>
        </p:txBody>
      </p:sp>
      <p:sp>
        <p:nvSpPr>
          <p:cNvPr id="8" name="Oval 7"/>
          <p:cNvSpPr/>
          <p:nvPr/>
        </p:nvSpPr>
        <p:spPr>
          <a:xfrm>
            <a:off x="395536" y="3830622"/>
            <a:ext cx="288032" cy="28803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C</a:t>
            </a:r>
            <a:endParaRPr lang="nl-NL" dirty="0">
              <a:solidFill>
                <a:schemeClr val="tx1"/>
              </a:solidFill>
            </a:endParaRPr>
          </a:p>
        </p:txBody>
      </p:sp>
      <p:sp>
        <p:nvSpPr>
          <p:cNvPr id="9" name="Oval 8"/>
          <p:cNvSpPr/>
          <p:nvPr/>
        </p:nvSpPr>
        <p:spPr>
          <a:xfrm>
            <a:off x="395536" y="4406686"/>
            <a:ext cx="288032" cy="288032"/>
          </a:xfrm>
          <a:prstGeom prst="ellipse">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solidFill>
                  <a:schemeClr val="tx1"/>
                </a:solidFill>
              </a:rPr>
              <a:t>D</a:t>
            </a:r>
            <a:endParaRPr lang="nl-NL" dirty="0">
              <a:solidFill>
                <a:schemeClr val="tx1"/>
              </a:solidFill>
            </a:endParaRPr>
          </a:p>
        </p:txBody>
      </p:sp>
      <p:sp>
        <p:nvSpPr>
          <p:cNvPr id="10" name="Rectangle 3"/>
          <p:cNvSpPr>
            <a:spLocks noGrp="1" noChangeArrowheads="1"/>
          </p:cNvSpPr>
          <p:nvPr>
            <p:ph sz="quarter" idx="1"/>
          </p:nvPr>
        </p:nvSpPr>
        <p:spPr>
          <a:xfrm>
            <a:off x="869826" y="2390462"/>
            <a:ext cx="3054102" cy="678498"/>
          </a:xfrm>
        </p:spPr>
        <p:txBody>
          <a:bodyPr>
            <a:normAutofit/>
          </a:bodyPr>
          <a:lstStyle/>
          <a:p>
            <a:pPr>
              <a:buFontTx/>
              <a:buNone/>
            </a:pPr>
            <a:r>
              <a:rPr lang="nl-NL" sz="3200" b="1" dirty="0">
                <a:solidFill>
                  <a:srgbClr val="376092"/>
                </a:solidFill>
              </a:rPr>
              <a:t>G</a:t>
            </a:r>
            <a:r>
              <a:rPr lang="nl-NL" sz="3200" b="1" dirty="0" smtClean="0">
                <a:solidFill>
                  <a:srgbClr val="376092"/>
                </a:solidFill>
              </a:rPr>
              <a:t>ATGTATAG</a:t>
            </a:r>
            <a:endParaRPr lang="nl-NL" sz="3200" b="1" dirty="0">
              <a:solidFill>
                <a:srgbClr val="376092"/>
              </a:solidFill>
            </a:endParaRPr>
          </a:p>
        </p:txBody>
      </p:sp>
      <p:sp>
        <p:nvSpPr>
          <p:cNvPr id="11" name="Rectangle 3"/>
          <p:cNvSpPr txBox="1">
            <a:spLocks noChangeArrowheads="1"/>
          </p:cNvSpPr>
          <p:nvPr/>
        </p:nvSpPr>
        <p:spPr>
          <a:xfrm>
            <a:off x="888876" y="3061066"/>
            <a:ext cx="3323084" cy="6762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nl-NL" b="1" dirty="0">
                <a:solidFill>
                  <a:srgbClr val="376092"/>
                </a:solidFill>
              </a:rPr>
              <a:t>C</a:t>
            </a:r>
            <a:r>
              <a:rPr lang="nl-NL" b="1" dirty="0" smtClean="0">
                <a:solidFill>
                  <a:srgbClr val="376092"/>
                </a:solidFill>
              </a:rPr>
              <a:t>TACATATC</a:t>
            </a:r>
            <a:endParaRPr lang="nl-NL" b="1" dirty="0">
              <a:solidFill>
                <a:srgbClr val="376092"/>
              </a:solidFill>
            </a:endParaRPr>
          </a:p>
          <a:p>
            <a:pPr>
              <a:buFontTx/>
              <a:buNone/>
            </a:pPr>
            <a:endParaRPr lang="nl-NL" b="1" dirty="0">
              <a:solidFill>
                <a:srgbClr val="376092"/>
              </a:solidFill>
            </a:endParaRPr>
          </a:p>
        </p:txBody>
      </p:sp>
      <p:pic>
        <p:nvPicPr>
          <p:cNvPr id="14" name="Picture 2" descr="D:\Books\Biology_Campbell_Figures\19_labeled_images\19_04dNextGenSequencing-L.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47184"/>
          <a:stretch/>
        </p:blipFill>
        <p:spPr bwMode="auto">
          <a:xfrm>
            <a:off x="4572442" y="1865101"/>
            <a:ext cx="3815010" cy="36274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15243" y="2369157"/>
            <a:ext cx="936104" cy="2736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3"/>
          <p:cNvSpPr txBox="1">
            <a:spLocks noChangeArrowheads="1"/>
          </p:cNvSpPr>
          <p:nvPr/>
        </p:nvSpPr>
        <p:spPr>
          <a:xfrm>
            <a:off x="906488" y="4289635"/>
            <a:ext cx="3323084" cy="6762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nl-NL" b="1" dirty="0">
                <a:solidFill>
                  <a:srgbClr val="376092"/>
                </a:solidFill>
              </a:rPr>
              <a:t>C</a:t>
            </a:r>
            <a:r>
              <a:rPr lang="nl-NL" b="1" dirty="0" smtClean="0">
                <a:solidFill>
                  <a:srgbClr val="376092"/>
                </a:solidFill>
              </a:rPr>
              <a:t>TACATATCCCC</a:t>
            </a:r>
            <a:endParaRPr lang="nl-NL" b="1" dirty="0">
              <a:solidFill>
                <a:srgbClr val="376092"/>
              </a:solidFill>
            </a:endParaRPr>
          </a:p>
          <a:p>
            <a:pPr>
              <a:buFontTx/>
              <a:buNone/>
            </a:pPr>
            <a:endParaRPr lang="nl-NL" b="1" dirty="0">
              <a:solidFill>
                <a:srgbClr val="376092"/>
              </a:solidFill>
            </a:endParaRPr>
          </a:p>
        </p:txBody>
      </p:sp>
      <p:sp>
        <p:nvSpPr>
          <p:cNvPr id="17" name="Rectangle 3"/>
          <p:cNvSpPr txBox="1">
            <a:spLocks noChangeArrowheads="1"/>
          </p:cNvSpPr>
          <p:nvPr/>
        </p:nvSpPr>
        <p:spPr>
          <a:xfrm>
            <a:off x="899592" y="3686606"/>
            <a:ext cx="3054102" cy="6784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Tx/>
              <a:buNone/>
            </a:pPr>
            <a:r>
              <a:rPr lang="nl-NL" b="1" dirty="0" smtClean="0">
                <a:solidFill>
                  <a:srgbClr val="376092"/>
                </a:solidFill>
              </a:rPr>
              <a:t>GATGTATAGGGG</a:t>
            </a:r>
            <a:endParaRPr lang="nl-NL" b="1" dirty="0">
              <a:solidFill>
                <a:srgbClr val="376092"/>
              </a:solidFill>
            </a:endParaRPr>
          </a:p>
        </p:txBody>
      </p:sp>
      <p:sp>
        <p:nvSpPr>
          <p:cNvPr id="13" name="Oval 7"/>
          <p:cNvSpPr/>
          <p:nvPr/>
        </p:nvSpPr>
        <p:spPr>
          <a:xfrm>
            <a:off x="8099420" y="6126147"/>
            <a:ext cx="288032" cy="28803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C</a:t>
            </a:r>
          </a:p>
        </p:txBody>
      </p:sp>
    </p:spTree>
    <p:extLst>
      <p:ext uri="{BB962C8B-B14F-4D97-AF65-F5344CB8AC3E}">
        <p14:creationId xmlns:p14="http://schemas.microsoft.com/office/powerpoint/2010/main" val="127259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5 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54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1784"/>
            <a:ext cx="6240780" cy="1143000"/>
          </a:xfrm>
        </p:spPr>
        <p:txBody>
          <a:bodyPr>
            <a:noAutofit/>
          </a:bodyPr>
          <a:lstStyle/>
          <a:p>
            <a:pPr algn="l"/>
            <a:r>
              <a:rPr lang="nl-NL" sz="4000" b="1" dirty="0" smtClean="0">
                <a:solidFill>
                  <a:srgbClr val="FF6600"/>
                </a:solidFill>
                <a:latin typeface="+mn-lt"/>
              </a:rPr>
              <a:t>Leerdoelen hoofdstuk 19, DNA </a:t>
            </a:r>
            <a:r>
              <a:rPr lang="nl-NL" sz="4000" b="1" dirty="0" err="1" smtClean="0">
                <a:solidFill>
                  <a:srgbClr val="FF6600"/>
                </a:solidFill>
                <a:latin typeface="+mn-lt"/>
              </a:rPr>
              <a:t>technology</a:t>
            </a:r>
            <a:endParaRPr lang="nl-NL" sz="4000" b="1" dirty="0">
              <a:solidFill>
                <a:srgbClr val="FF6600"/>
              </a:solidFill>
              <a:latin typeface="+mn-lt"/>
            </a:endParaRPr>
          </a:p>
        </p:txBody>
      </p:sp>
      <p:sp>
        <p:nvSpPr>
          <p:cNvPr id="4" name="Content Placeholder 2"/>
          <p:cNvSpPr>
            <a:spLocks noGrp="1"/>
          </p:cNvSpPr>
          <p:nvPr>
            <p:ph idx="1"/>
          </p:nvPr>
        </p:nvSpPr>
        <p:spPr>
          <a:xfrm>
            <a:off x="457200" y="1816224"/>
            <a:ext cx="8229600" cy="4277072"/>
          </a:xfrm>
        </p:spPr>
        <p:txBody>
          <a:bodyPr>
            <a:normAutofit/>
          </a:bodyPr>
          <a:lstStyle/>
          <a:p>
            <a:pPr lvl="0"/>
            <a:r>
              <a:rPr lang="nl-NL" sz="2400" dirty="0" smtClean="0">
                <a:solidFill>
                  <a:schemeClr val="bg1">
                    <a:lumMod val="65000"/>
                  </a:schemeClr>
                </a:solidFill>
              </a:rPr>
              <a:t>Uitleggen welke technieken er nodig zijn om genen te kloneren en tot expressie te brengen.</a:t>
            </a:r>
          </a:p>
          <a:p>
            <a:pPr lvl="0"/>
            <a:r>
              <a:rPr lang="nl-NL" sz="2400" dirty="0" smtClean="0">
                <a:solidFill>
                  <a:schemeClr val="bg1">
                    <a:lumMod val="65000"/>
                  </a:schemeClr>
                </a:solidFill>
              </a:rPr>
              <a:t>Principes van de verschillende kloneringstechnieken gedetailleerd kunnen beschrijven.</a:t>
            </a:r>
          </a:p>
          <a:p>
            <a:pPr lvl="0"/>
            <a:r>
              <a:rPr lang="nl-NL" sz="2400" dirty="0" smtClean="0">
                <a:solidFill>
                  <a:schemeClr val="bg1">
                    <a:lumMod val="65000"/>
                  </a:schemeClr>
                </a:solidFill>
              </a:rPr>
              <a:t>Het nut en gebruik van </a:t>
            </a:r>
            <a:r>
              <a:rPr lang="nl-NL" sz="2400" dirty="0" err="1" smtClean="0">
                <a:solidFill>
                  <a:schemeClr val="bg1">
                    <a:lumMod val="65000"/>
                  </a:schemeClr>
                </a:solidFill>
              </a:rPr>
              <a:t>plasmides</a:t>
            </a:r>
            <a:r>
              <a:rPr lang="nl-NL" sz="2400" dirty="0" smtClean="0">
                <a:solidFill>
                  <a:schemeClr val="bg1">
                    <a:lumMod val="65000"/>
                  </a:schemeClr>
                </a:solidFill>
              </a:rPr>
              <a:t> in </a:t>
            </a:r>
            <a:r>
              <a:rPr lang="nl-NL" sz="2400" dirty="0" err="1" smtClean="0">
                <a:solidFill>
                  <a:schemeClr val="bg1">
                    <a:lumMod val="65000"/>
                  </a:schemeClr>
                </a:solidFill>
              </a:rPr>
              <a:t>genklonering</a:t>
            </a:r>
            <a:r>
              <a:rPr lang="nl-NL" sz="2400" dirty="0" smtClean="0">
                <a:solidFill>
                  <a:schemeClr val="bg1">
                    <a:lumMod val="65000"/>
                  </a:schemeClr>
                </a:solidFill>
              </a:rPr>
              <a:t> beschrijven.</a:t>
            </a:r>
          </a:p>
          <a:p>
            <a:r>
              <a:rPr lang="nl-NL" sz="2400" dirty="0">
                <a:solidFill>
                  <a:schemeClr val="bg1">
                    <a:lumMod val="65000"/>
                  </a:schemeClr>
                </a:solidFill>
              </a:rPr>
              <a:t>Het nut en gebruik van </a:t>
            </a:r>
            <a:r>
              <a:rPr lang="nl-NL" sz="2400" dirty="0" smtClean="0">
                <a:solidFill>
                  <a:schemeClr val="bg1">
                    <a:lumMod val="65000"/>
                  </a:schemeClr>
                </a:solidFill>
              </a:rPr>
              <a:t>restrictie-enzymen in </a:t>
            </a:r>
            <a:r>
              <a:rPr lang="nl-NL" sz="2400" dirty="0" err="1">
                <a:solidFill>
                  <a:schemeClr val="bg1">
                    <a:lumMod val="65000"/>
                  </a:schemeClr>
                </a:solidFill>
              </a:rPr>
              <a:t>genklonering</a:t>
            </a:r>
            <a:r>
              <a:rPr lang="nl-NL" sz="2400" dirty="0">
                <a:solidFill>
                  <a:schemeClr val="bg1">
                    <a:lumMod val="65000"/>
                  </a:schemeClr>
                </a:solidFill>
              </a:rPr>
              <a:t> beschrijven</a:t>
            </a:r>
            <a:r>
              <a:rPr lang="nl-NL" sz="2400" dirty="0" smtClean="0">
                <a:solidFill>
                  <a:schemeClr val="bg1">
                    <a:lumMod val="65000"/>
                  </a:schemeClr>
                </a:solidFill>
              </a:rPr>
              <a:t>.</a:t>
            </a:r>
          </a:p>
          <a:p>
            <a:pPr lvl="0"/>
            <a:r>
              <a:rPr lang="nl-NL" sz="2400" dirty="0"/>
              <a:t>Het principe van DNA </a:t>
            </a:r>
            <a:r>
              <a:rPr lang="nl-NL" sz="2400" dirty="0" err="1"/>
              <a:t>sequencing</a:t>
            </a:r>
            <a:r>
              <a:rPr lang="nl-NL" sz="2400" dirty="0"/>
              <a:t> kunnen uitleggen.</a:t>
            </a:r>
          </a:p>
          <a:p>
            <a:r>
              <a:rPr lang="nl-NL" sz="2400" dirty="0" smtClean="0"/>
              <a:t>Beschrijven van principes van technieken nodig voor het bestuderen van genexpressie in organismen</a:t>
            </a:r>
            <a:endParaRPr lang="nl-NL" sz="2400" dirty="0"/>
          </a:p>
          <a:p>
            <a:pPr lvl="0"/>
            <a:endParaRPr lang="nl-NL" sz="2400" dirty="0" smtClean="0"/>
          </a:p>
          <a:p>
            <a:pPr lvl="0"/>
            <a:endParaRPr lang="nl-NL" sz="2400" dirty="0" smtClean="0"/>
          </a:p>
        </p:txBody>
      </p:sp>
      <p:pic>
        <p:nvPicPr>
          <p:cNvPr id="5" name="Afbeelding 4"/>
          <p:cNvPicPr>
            <a:picLocks noChangeAspect="1"/>
          </p:cNvPicPr>
          <p:nvPr/>
        </p:nvPicPr>
        <p:blipFill rotWithShape="1">
          <a:blip r:embed="rId3"/>
          <a:srcRect l="18429" t="16917" b="3129"/>
          <a:stretch/>
        </p:blipFill>
        <p:spPr>
          <a:xfrm>
            <a:off x="6553950" y="341784"/>
            <a:ext cx="2132850" cy="1341120"/>
          </a:xfrm>
          <a:prstGeom prst="rect">
            <a:avLst/>
          </a:prstGeom>
        </p:spPr>
      </p:pic>
    </p:spTree>
    <p:extLst>
      <p:ext uri="{BB962C8B-B14F-4D97-AF65-F5344CB8AC3E}">
        <p14:creationId xmlns:p14="http://schemas.microsoft.com/office/powerpoint/2010/main" val="33595257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849" y="371475"/>
            <a:ext cx="8734425" cy="2038350"/>
          </a:xfrm>
        </p:spPr>
        <p:txBody>
          <a:bodyPr>
            <a:noAutofit/>
          </a:bodyPr>
          <a:lstStyle/>
          <a:p>
            <a:pPr>
              <a:tabLst>
                <a:tab pos="1162050" algn="l"/>
              </a:tabLst>
            </a:pPr>
            <a:r>
              <a:rPr lang="nl-NL" sz="3600" b="1" dirty="0" smtClean="0">
                <a:solidFill>
                  <a:srgbClr val="FF6600"/>
                </a:solidFill>
                <a:latin typeface="+mn-lt"/>
              </a:rPr>
              <a:t>§19.2 	DNA technologie gebruiken </a:t>
            </a:r>
            <a:r>
              <a:rPr lang="nl-NL" sz="3600" b="1" dirty="0">
                <a:solidFill>
                  <a:srgbClr val="FF6600"/>
                </a:solidFill>
                <a:latin typeface="+mn-lt"/>
              </a:rPr>
              <a:t>om </a:t>
            </a:r>
            <a:r>
              <a:rPr lang="nl-NL" sz="3600" b="1" dirty="0" smtClean="0">
                <a:solidFill>
                  <a:srgbClr val="FF6600"/>
                </a:solidFill>
                <a:latin typeface="+mn-lt"/>
              </a:rPr>
              <a:t>	genexpressie </a:t>
            </a:r>
            <a:r>
              <a:rPr lang="nl-NL" sz="3600" b="1" dirty="0">
                <a:solidFill>
                  <a:srgbClr val="FF6600"/>
                </a:solidFill>
                <a:latin typeface="+mn-lt"/>
              </a:rPr>
              <a:t>en </a:t>
            </a:r>
            <a:r>
              <a:rPr lang="nl-NL" sz="3600" b="1" dirty="0" err="1" smtClean="0">
                <a:solidFill>
                  <a:srgbClr val="FF6600"/>
                </a:solidFill>
                <a:latin typeface="+mn-lt"/>
              </a:rPr>
              <a:t>genfunctie</a:t>
            </a:r>
            <a:r>
              <a:rPr lang="nl-NL" sz="3600" b="1" dirty="0" smtClean="0">
                <a:solidFill>
                  <a:srgbClr val="FF6600"/>
                </a:solidFill>
                <a:latin typeface="+mn-lt"/>
              </a:rPr>
              <a:t> </a:t>
            </a:r>
            <a:r>
              <a:rPr lang="nl-NL" sz="3600" b="1" dirty="0">
                <a:solidFill>
                  <a:srgbClr val="FF6600"/>
                </a:solidFill>
                <a:latin typeface="+mn-lt"/>
              </a:rPr>
              <a:t>mee te </a:t>
            </a:r>
            <a:r>
              <a:rPr lang="nl-NL" sz="3600" b="1" dirty="0" smtClean="0">
                <a:solidFill>
                  <a:srgbClr val="FF6600"/>
                </a:solidFill>
                <a:latin typeface="+mn-lt"/>
              </a:rPr>
              <a:t>	analyseren </a:t>
            </a:r>
            <a:r>
              <a:rPr lang="nl-NL" sz="3600" b="1" dirty="0">
                <a:solidFill>
                  <a:srgbClr val="FF6600"/>
                </a:solidFill>
                <a:latin typeface="+mn-lt"/>
              </a:rPr>
              <a:t/>
            </a:r>
            <a:br>
              <a:rPr lang="nl-NL" sz="3600" b="1" dirty="0">
                <a:solidFill>
                  <a:srgbClr val="FF6600"/>
                </a:solidFill>
                <a:latin typeface="+mn-lt"/>
              </a:rPr>
            </a:br>
            <a:endParaRPr lang="en-US" sz="3600" b="1" dirty="0">
              <a:solidFill>
                <a:srgbClr val="FF6600"/>
              </a:solidFill>
              <a:latin typeface="+mn-lt"/>
            </a:endParaRPr>
          </a:p>
        </p:txBody>
      </p:sp>
      <p:sp>
        <p:nvSpPr>
          <p:cNvPr id="5" name="Rechthoek 4"/>
          <p:cNvSpPr/>
          <p:nvPr/>
        </p:nvSpPr>
        <p:spPr>
          <a:xfrm>
            <a:off x="419100" y="2499772"/>
            <a:ext cx="7886700" cy="1384995"/>
          </a:xfrm>
          <a:prstGeom prst="rect">
            <a:avLst/>
          </a:prstGeom>
        </p:spPr>
        <p:txBody>
          <a:bodyPr wrap="square">
            <a:spAutoFit/>
          </a:bodyPr>
          <a:lstStyle/>
          <a:p>
            <a:r>
              <a:rPr lang="nl-NL" sz="2800" dirty="0" smtClean="0"/>
              <a:t>Vaak gebaseerd op hybridisatie, baseparing tussen complementaire </a:t>
            </a:r>
            <a:r>
              <a:rPr lang="nl-NL" sz="2800" dirty="0" err="1" smtClean="0"/>
              <a:t>nucleotides</a:t>
            </a:r>
            <a:r>
              <a:rPr lang="nl-NL" sz="2800" dirty="0" smtClean="0"/>
              <a:t>. Dit kan zowel RNA als DNA zijn.</a:t>
            </a:r>
          </a:p>
        </p:txBody>
      </p:sp>
      <p:pic>
        <p:nvPicPr>
          <p:cNvPr id="3" name="Afbeelding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436" y="4405844"/>
            <a:ext cx="4929044" cy="583424"/>
          </a:xfrm>
          <a:prstGeom prst="rect">
            <a:avLst/>
          </a:prstGeom>
        </p:spPr>
      </p:pic>
      <p:pic>
        <p:nvPicPr>
          <p:cNvPr id="4" name="Afbeelding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8567" y="4818468"/>
            <a:ext cx="4864914" cy="975081"/>
          </a:xfrm>
          <a:prstGeom prst="rect">
            <a:avLst/>
          </a:prstGeom>
        </p:spPr>
      </p:pic>
      <p:sp>
        <p:nvSpPr>
          <p:cNvPr id="6" name="Tekstvak 5"/>
          <p:cNvSpPr txBox="1"/>
          <p:nvPr/>
        </p:nvSpPr>
        <p:spPr>
          <a:xfrm>
            <a:off x="2920409" y="5922969"/>
            <a:ext cx="3941135" cy="400110"/>
          </a:xfrm>
          <a:prstGeom prst="rect">
            <a:avLst/>
          </a:prstGeom>
          <a:noFill/>
        </p:spPr>
        <p:txBody>
          <a:bodyPr wrap="square" rtlCol="0">
            <a:spAutoFit/>
          </a:bodyPr>
          <a:lstStyle/>
          <a:p>
            <a:r>
              <a:rPr lang="nl-NL" sz="2000" dirty="0" err="1" smtClean="0"/>
              <a:t>Probe</a:t>
            </a:r>
            <a:r>
              <a:rPr lang="nl-NL" sz="2000" dirty="0" smtClean="0"/>
              <a:t> = gelabelde oligonucleotide</a:t>
            </a:r>
            <a:endParaRPr lang="nl-NL" sz="2000" dirty="0"/>
          </a:p>
        </p:txBody>
      </p:sp>
    </p:spTree>
    <p:extLst>
      <p:ext uri="{BB962C8B-B14F-4D97-AF65-F5344CB8AC3E}">
        <p14:creationId xmlns:p14="http://schemas.microsoft.com/office/powerpoint/2010/main" val="202419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471485" y="1427317"/>
            <a:ext cx="8458505" cy="3816429"/>
          </a:xfrm>
          <a:prstGeom prst="rect">
            <a:avLst/>
          </a:prstGeom>
        </p:spPr>
        <p:txBody>
          <a:bodyPr wrap="square">
            <a:spAutoFit/>
          </a:bodyPr>
          <a:lstStyle/>
          <a:p>
            <a:r>
              <a:rPr lang="nl-NL" sz="3200" dirty="0" smtClean="0"/>
              <a:t>Analyseren </a:t>
            </a:r>
            <a:r>
              <a:rPr lang="nl-NL" sz="3200" u="sng" dirty="0" smtClean="0"/>
              <a:t>genexpressie</a:t>
            </a:r>
            <a:r>
              <a:rPr lang="nl-NL" sz="3200" dirty="0" smtClean="0"/>
              <a:t> </a:t>
            </a:r>
            <a:r>
              <a:rPr lang="nl-NL" sz="3200" dirty="0" smtClean="0">
                <a:sym typeface="Wingdings" panose="05000000000000000000" pitchFamily="2" charset="2"/>
              </a:rPr>
              <a:t> </a:t>
            </a:r>
            <a:r>
              <a:rPr lang="nl-NL" sz="3200" dirty="0" smtClean="0"/>
              <a:t>voorbeelden:</a:t>
            </a:r>
          </a:p>
          <a:p>
            <a:endParaRPr lang="nl-NL" sz="2800" dirty="0"/>
          </a:p>
          <a:p>
            <a:pPr marL="514350" indent="-514350">
              <a:buFont typeface="+mj-lt"/>
              <a:buAutoNum type="arabicPeriod"/>
            </a:pPr>
            <a:r>
              <a:rPr lang="nl-NL" sz="2600" dirty="0" smtClean="0"/>
              <a:t>Bestuderen expressie van een gen op een bepaalde tijd</a:t>
            </a:r>
          </a:p>
          <a:p>
            <a:pPr marL="514350" indent="-514350">
              <a:buFont typeface="+mj-lt"/>
              <a:buAutoNum type="arabicPeriod"/>
            </a:pPr>
            <a:r>
              <a:rPr lang="nl-NL" sz="2600" dirty="0" smtClean="0"/>
              <a:t>Vergelijken genexpressie tussen verschillende condities</a:t>
            </a:r>
          </a:p>
          <a:p>
            <a:pPr marL="514350" indent="-514350">
              <a:buFont typeface="+mj-lt"/>
              <a:buAutoNum type="arabicPeriod"/>
            </a:pPr>
            <a:r>
              <a:rPr lang="nl-NL" sz="2600" dirty="0" smtClean="0"/>
              <a:t>Bestuderen genexpressie van vele genen tegelijkertijd (bv. heel genoom)</a:t>
            </a:r>
          </a:p>
          <a:p>
            <a:pPr marL="514350" indent="-514350">
              <a:buFont typeface="+mj-lt"/>
              <a:buAutoNum type="arabicPeriod"/>
            </a:pPr>
            <a:r>
              <a:rPr lang="nl-NL" sz="2600" dirty="0" smtClean="0"/>
              <a:t>Vergelijken </a:t>
            </a:r>
            <a:r>
              <a:rPr lang="nl-NL" sz="2600" dirty="0"/>
              <a:t>genexpressie van vele genen tegelijkertijd </a:t>
            </a:r>
            <a:r>
              <a:rPr lang="nl-NL" sz="2600" dirty="0" smtClean="0"/>
              <a:t>tussen 2 condities (bv</a:t>
            </a:r>
            <a:r>
              <a:rPr lang="nl-NL" sz="2600" dirty="0"/>
              <a:t>. heel genoom)</a:t>
            </a:r>
          </a:p>
          <a:p>
            <a:pPr marL="514350" indent="-514350">
              <a:buFont typeface="+mj-lt"/>
              <a:buAutoNum type="arabicPeriod"/>
            </a:pPr>
            <a:endParaRPr lang="nl-NL" sz="2600" dirty="0" smtClean="0"/>
          </a:p>
        </p:txBody>
      </p:sp>
      <p:sp>
        <p:nvSpPr>
          <p:cNvPr id="3" name="Titel 1"/>
          <p:cNvSpPr txBox="1">
            <a:spLocks/>
          </p:cNvSpPr>
          <p:nvPr/>
        </p:nvSpPr>
        <p:spPr>
          <a:xfrm>
            <a:off x="323849" y="371475"/>
            <a:ext cx="8734425" cy="6667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990600" algn="l"/>
              </a:tabLst>
            </a:pPr>
            <a:r>
              <a:rPr lang="nl-NL" sz="3600" b="1" dirty="0" smtClean="0">
                <a:solidFill>
                  <a:srgbClr val="FF6600"/>
                </a:solidFill>
                <a:latin typeface="+mn-lt"/>
              </a:rPr>
              <a:t>DNA technologie - Analyseren genexpressie</a:t>
            </a:r>
            <a:endParaRPr lang="en-US" sz="3600" b="1" dirty="0">
              <a:solidFill>
                <a:srgbClr val="FF6600"/>
              </a:solidFill>
              <a:latin typeface="+mn-lt"/>
            </a:endParaRPr>
          </a:p>
        </p:txBody>
      </p:sp>
    </p:spTree>
    <p:extLst>
      <p:ext uri="{BB962C8B-B14F-4D97-AF65-F5344CB8AC3E}">
        <p14:creationId xmlns:p14="http://schemas.microsoft.com/office/powerpoint/2010/main" val="233159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ctrTitle"/>
          </p:nvPr>
        </p:nvSpPr>
        <p:spPr>
          <a:xfrm>
            <a:off x="685800" y="1122363"/>
            <a:ext cx="7772400" cy="877887"/>
          </a:xfrm>
        </p:spPr>
        <p:txBody>
          <a:bodyPr>
            <a:normAutofit fontScale="90000"/>
          </a:bodyPr>
          <a:lstStyle/>
          <a:p>
            <a:r>
              <a:rPr lang="nl-NL" dirty="0" smtClean="0">
                <a:solidFill>
                  <a:schemeClr val="bg1"/>
                </a:solidFill>
              </a:rPr>
              <a:t>-OMICS</a:t>
            </a:r>
            <a:endParaRPr lang="nl-NL" dirty="0">
              <a:solidFill>
                <a:schemeClr val="bg1"/>
              </a:solidFill>
            </a:endParaRPr>
          </a:p>
        </p:txBody>
      </p:sp>
      <p:sp>
        <p:nvSpPr>
          <p:cNvPr id="3" name="Rechthoek 2"/>
          <p:cNvSpPr/>
          <p:nvPr/>
        </p:nvSpPr>
        <p:spPr>
          <a:xfrm>
            <a:off x="180975" y="76885"/>
            <a:ext cx="3571875" cy="1754326"/>
          </a:xfrm>
          <a:prstGeom prst="rect">
            <a:avLst/>
          </a:prstGeom>
        </p:spPr>
        <p:txBody>
          <a:bodyPr wrap="square">
            <a:spAutoFit/>
          </a:bodyPr>
          <a:lstStyle/>
          <a:p>
            <a:r>
              <a:rPr lang="nl-NL" sz="3600" b="1" dirty="0" smtClean="0">
                <a:solidFill>
                  <a:srgbClr val="FF6600"/>
                </a:solidFill>
              </a:rPr>
              <a:t>1. Bestuderen </a:t>
            </a:r>
            <a:r>
              <a:rPr lang="nl-NL" sz="3600" b="1" dirty="0">
                <a:solidFill>
                  <a:srgbClr val="FF6600"/>
                </a:solidFill>
              </a:rPr>
              <a:t>expressie </a:t>
            </a:r>
            <a:r>
              <a:rPr lang="nl-NL" sz="3600" b="1" dirty="0" smtClean="0">
                <a:solidFill>
                  <a:srgbClr val="FF6600"/>
                </a:solidFill>
              </a:rPr>
              <a:t>gen </a:t>
            </a:r>
            <a:r>
              <a:rPr lang="nl-NL" sz="3600" b="1" dirty="0">
                <a:solidFill>
                  <a:srgbClr val="FF6600"/>
                </a:solidFill>
              </a:rPr>
              <a:t>op bepaalde tijd</a:t>
            </a:r>
          </a:p>
        </p:txBody>
      </p:sp>
      <p:sp>
        <p:nvSpPr>
          <p:cNvPr id="4" name="Tekstvak 3"/>
          <p:cNvSpPr txBox="1"/>
          <p:nvPr/>
        </p:nvSpPr>
        <p:spPr>
          <a:xfrm>
            <a:off x="180975" y="2158097"/>
            <a:ext cx="3190875" cy="2554545"/>
          </a:xfrm>
          <a:prstGeom prst="rect">
            <a:avLst/>
          </a:prstGeom>
          <a:noFill/>
        </p:spPr>
        <p:txBody>
          <a:bodyPr wrap="square" rtlCol="0">
            <a:spAutoFit/>
          </a:bodyPr>
          <a:lstStyle/>
          <a:p>
            <a:r>
              <a:rPr lang="nl-NL" sz="1600" dirty="0" smtClean="0"/>
              <a:t>Hybridisatie tussen mRNA in de cel en een specifieke toegevoegde ‘</a:t>
            </a:r>
            <a:r>
              <a:rPr lang="nl-NL" sz="1600" dirty="0" err="1" smtClean="0"/>
              <a:t>probe</a:t>
            </a:r>
            <a:r>
              <a:rPr lang="nl-NL" sz="1600" dirty="0" smtClean="0"/>
              <a:t>’, bestaande uit fluorescent gelabeld </a:t>
            </a:r>
            <a:r>
              <a:rPr lang="nl-NL" sz="1600" dirty="0" err="1" smtClean="0"/>
              <a:t>ssDNA</a:t>
            </a:r>
            <a:r>
              <a:rPr lang="nl-NL" sz="1600" dirty="0" smtClean="0"/>
              <a:t> (of </a:t>
            </a:r>
            <a:r>
              <a:rPr lang="nl-NL" sz="1600" dirty="0" err="1" smtClean="0"/>
              <a:t>ssRNA</a:t>
            </a:r>
            <a:r>
              <a:rPr lang="nl-NL" sz="1600" dirty="0" smtClean="0"/>
              <a:t>)</a:t>
            </a:r>
          </a:p>
          <a:p>
            <a:endParaRPr lang="nl-NL" sz="1600" dirty="0"/>
          </a:p>
          <a:p>
            <a:endParaRPr lang="nl-NL" sz="1600" dirty="0" smtClean="0"/>
          </a:p>
          <a:p>
            <a:r>
              <a:rPr lang="nl-NL" sz="1600" dirty="0" smtClean="0"/>
              <a:t>Met verschillende fluorescente labels kun je verschillende </a:t>
            </a:r>
            <a:r>
              <a:rPr lang="nl-NL" sz="1600" dirty="0" err="1" smtClean="0"/>
              <a:t>mRNA’s</a:t>
            </a:r>
            <a:r>
              <a:rPr lang="nl-NL" sz="1600" dirty="0" smtClean="0"/>
              <a:t> zichtbaar maken, hier vb. in </a:t>
            </a:r>
            <a:r>
              <a:rPr lang="nl-NL" sz="1600" i="1" dirty="0" err="1" smtClean="0"/>
              <a:t>Drosophila</a:t>
            </a:r>
            <a:r>
              <a:rPr lang="nl-NL" sz="1600" i="1" dirty="0" smtClean="0"/>
              <a:t> </a:t>
            </a:r>
            <a:r>
              <a:rPr lang="nl-NL" sz="1600" dirty="0" smtClean="0"/>
              <a:t>ontwikkeling. </a:t>
            </a:r>
            <a:endParaRPr lang="nl-NL" sz="1600" dirty="0"/>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50" y="191185"/>
            <a:ext cx="5212080" cy="6583680"/>
          </a:xfrm>
          <a:prstGeom prst="rect">
            <a:avLst/>
          </a:prstGeom>
        </p:spPr>
      </p:pic>
    </p:spTree>
    <p:extLst>
      <p:ext uri="{BB962C8B-B14F-4D97-AF65-F5344CB8AC3E}">
        <p14:creationId xmlns:p14="http://schemas.microsoft.com/office/powerpoint/2010/main" val="1816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219074" y="191185"/>
            <a:ext cx="8753476" cy="523220"/>
          </a:xfrm>
          <a:prstGeom prst="rect">
            <a:avLst/>
          </a:prstGeom>
        </p:spPr>
        <p:txBody>
          <a:bodyPr wrap="square">
            <a:spAutoFit/>
          </a:bodyPr>
          <a:lstStyle/>
          <a:p>
            <a:r>
              <a:rPr lang="nl-NL" sz="2800" b="1" dirty="0" smtClean="0">
                <a:solidFill>
                  <a:srgbClr val="FF6600"/>
                </a:solidFill>
              </a:rPr>
              <a:t>2. Vergelijken </a:t>
            </a:r>
            <a:r>
              <a:rPr lang="nl-NL" sz="2800" b="1" dirty="0">
                <a:solidFill>
                  <a:srgbClr val="FF6600"/>
                </a:solidFill>
              </a:rPr>
              <a:t>genexpressie tussen verschillende condities</a:t>
            </a:r>
          </a:p>
        </p:txBody>
      </p:sp>
      <p:sp>
        <p:nvSpPr>
          <p:cNvPr id="4" name="Tekstvak 3"/>
          <p:cNvSpPr txBox="1"/>
          <p:nvPr/>
        </p:nvSpPr>
        <p:spPr>
          <a:xfrm>
            <a:off x="266699" y="764157"/>
            <a:ext cx="8562976" cy="646331"/>
          </a:xfrm>
          <a:prstGeom prst="rect">
            <a:avLst/>
          </a:prstGeom>
          <a:noFill/>
        </p:spPr>
        <p:txBody>
          <a:bodyPr wrap="square" rtlCol="0">
            <a:spAutoFit/>
          </a:bodyPr>
          <a:lstStyle/>
          <a:p>
            <a:pPr>
              <a:tabLst>
                <a:tab pos="266700" algn="l"/>
              </a:tabLst>
            </a:pPr>
            <a:r>
              <a:rPr lang="nl-NL" u="sng" dirty="0" smtClean="0"/>
              <a:t>cDNA maken van het mRNA</a:t>
            </a:r>
            <a:r>
              <a:rPr lang="nl-NL" dirty="0" smtClean="0">
                <a:sym typeface="Wingdings" panose="05000000000000000000" pitchFamily="2" charset="2"/>
              </a:rPr>
              <a:t>, m.b.v. het enzym </a:t>
            </a:r>
            <a:r>
              <a:rPr lang="nl-NL" u="sng" dirty="0" smtClean="0">
                <a:sym typeface="Wingdings" panose="05000000000000000000" pitchFamily="2" charset="2"/>
              </a:rPr>
              <a:t>reverse transcriptase</a:t>
            </a:r>
            <a:r>
              <a:rPr lang="nl-NL" dirty="0" smtClean="0">
                <a:sym typeface="Wingdings" panose="05000000000000000000" pitchFamily="2" charset="2"/>
              </a:rPr>
              <a:t>. En dit doe je van al de te testen condities (verschillende tijdspunten, verschillende celtypes, etc. …) </a:t>
            </a:r>
            <a:endParaRPr lang="nl-NL" dirty="0"/>
          </a:p>
        </p:txBody>
      </p:sp>
      <p:grpSp>
        <p:nvGrpSpPr>
          <p:cNvPr id="5" name="Groep 4"/>
          <p:cNvGrpSpPr/>
          <p:nvPr/>
        </p:nvGrpSpPr>
        <p:grpSpPr>
          <a:xfrm>
            <a:off x="941369" y="1842890"/>
            <a:ext cx="7627316" cy="4520564"/>
            <a:chOff x="971598" y="1933575"/>
            <a:chExt cx="7627316" cy="4520564"/>
          </a:xfrm>
        </p:grpSpPr>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598" y="1938243"/>
              <a:ext cx="2353493" cy="4236287"/>
            </a:xfrm>
            <a:prstGeom prst="rect">
              <a:avLst/>
            </a:prstGeom>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9178" y="2053588"/>
              <a:ext cx="3809736" cy="4400551"/>
            </a:xfrm>
            <a:prstGeom prst="rect">
              <a:avLst/>
            </a:prstGeom>
          </p:spPr>
        </p:pic>
        <p:sp>
          <p:nvSpPr>
            <p:cNvPr id="7" name="Rechteraccolade 6"/>
            <p:cNvSpPr/>
            <p:nvPr/>
          </p:nvSpPr>
          <p:spPr>
            <a:xfrm>
              <a:off x="3457573" y="1933575"/>
              <a:ext cx="1066801" cy="4143375"/>
            </a:xfrm>
            <a:prstGeom prst="rightBrace">
              <a:avLst>
                <a:gd name="adj1" fmla="val 8333"/>
                <a:gd name="adj2" fmla="val 1197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grpSp>
      <p:sp>
        <p:nvSpPr>
          <p:cNvPr id="8" name="Rechthoek 7"/>
          <p:cNvSpPr/>
          <p:nvPr/>
        </p:nvSpPr>
        <p:spPr>
          <a:xfrm>
            <a:off x="4647570" y="3317534"/>
            <a:ext cx="4324980" cy="325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104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219074" y="191185"/>
            <a:ext cx="8753476" cy="523220"/>
          </a:xfrm>
          <a:prstGeom prst="rect">
            <a:avLst/>
          </a:prstGeom>
        </p:spPr>
        <p:txBody>
          <a:bodyPr wrap="square">
            <a:spAutoFit/>
          </a:bodyPr>
          <a:lstStyle/>
          <a:p>
            <a:r>
              <a:rPr lang="nl-NL" sz="2800" b="1" dirty="0" smtClean="0">
                <a:solidFill>
                  <a:srgbClr val="FF6600"/>
                </a:solidFill>
              </a:rPr>
              <a:t>2. Vergelijken </a:t>
            </a:r>
            <a:r>
              <a:rPr lang="nl-NL" sz="2800" b="1" dirty="0">
                <a:solidFill>
                  <a:srgbClr val="FF6600"/>
                </a:solidFill>
              </a:rPr>
              <a:t>genexpressie tussen verschillende condities</a:t>
            </a:r>
          </a:p>
        </p:txBody>
      </p:sp>
      <p:sp>
        <p:nvSpPr>
          <p:cNvPr id="4" name="Tekstvak 3"/>
          <p:cNvSpPr txBox="1"/>
          <p:nvPr/>
        </p:nvSpPr>
        <p:spPr>
          <a:xfrm>
            <a:off x="266699" y="764157"/>
            <a:ext cx="8562976" cy="646331"/>
          </a:xfrm>
          <a:prstGeom prst="rect">
            <a:avLst/>
          </a:prstGeom>
          <a:noFill/>
        </p:spPr>
        <p:txBody>
          <a:bodyPr wrap="square" rtlCol="0">
            <a:spAutoFit/>
          </a:bodyPr>
          <a:lstStyle/>
          <a:p>
            <a:pPr>
              <a:tabLst>
                <a:tab pos="266700" algn="l"/>
              </a:tabLst>
            </a:pPr>
            <a:r>
              <a:rPr lang="nl-NL" u="sng" dirty="0" smtClean="0"/>
              <a:t>cDNA maken van het mRNA</a:t>
            </a:r>
            <a:r>
              <a:rPr lang="nl-NL" dirty="0" smtClean="0">
                <a:sym typeface="Wingdings" panose="05000000000000000000" pitchFamily="2" charset="2"/>
              </a:rPr>
              <a:t>, m.b.v. het enzym </a:t>
            </a:r>
            <a:r>
              <a:rPr lang="nl-NL" u="sng" dirty="0" smtClean="0">
                <a:sym typeface="Wingdings" panose="05000000000000000000" pitchFamily="2" charset="2"/>
              </a:rPr>
              <a:t>reverse transcriptase</a:t>
            </a:r>
            <a:r>
              <a:rPr lang="nl-NL" dirty="0" smtClean="0">
                <a:sym typeface="Wingdings" panose="05000000000000000000" pitchFamily="2" charset="2"/>
              </a:rPr>
              <a:t>. En dit doe je van al de te testen condities (verschillende tijdspunten, verschillende celtypes, etc. …) </a:t>
            </a:r>
            <a:endParaRPr lang="nl-NL" dirty="0"/>
          </a:p>
        </p:txBody>
      </p:sp>
      <p:grpSp>
        <p:nvGrpSpPr>
          <p:cNvPr id="5" name="Groep 4"/>
          <p:cNvGrpSpPr/>
          <p:nvPr/>
        </p:nvGrpSpPr>
        <p:grpSpPr>
          <a:xfrm>
            <a:off x="941369" y="1842890"/>
            <a:ext cx="7627316" cy="4520564"/>
            <a:chOff x="971598" y="1933575"/>
            <a:chExt cx="7627316" cy="4520564"/>
          </a:xfrm>
        </p:grpSpPr>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598" y="1938243"/>
              <a:ext cx="2353493" cy="4236287"/>
            </a:xfrm>
            <a:prstGeom prst="rect">
              <a:avLst/>
            </a:prstGeom>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9178" y="2053588"/>
              <a:ext cx="3809736" cy="4400551"/>
            </a:xfrm>
            <a:prstGeom prst="rect">
              <a:avLst/>
            </a:prstGeom>
          </p:spPr>
        </p:pic>
        <p:sp>
          <p:nvSpPr>
            <p:cNvPr id="7" name="Rechteraccolade 6"/>
            <p:cNvSpPr/>
            <p:nvPr/>
          </p:nvSpPr>
          <p:spPr>
            <a:xfrm>
              <a:off x="3457573" y="1933575"/>
              <a:ext cx="1066801" cy="4143375"/>
            </a:xfrm>
            <a:prstGeom prst="rightBrace">
              <a:avLst>
                <a:gd name="adj1" fmla="val 8333"/>
                <a:gd name="adj2" fmla="val 1197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grpSp>
    </p:spTree>
    <p:extLst>
      <p:ext uri="{BB962C8B-B14F-4D97-AF65-F5344CB8AC3E}">
        <p14:creationId xmlns:p14="http://schemas.microsoft.com/office/powerpoint/2010/main" val="38535393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238124" y="186035"/>
            <a:ext cx="8686801" cy="523220"/>
          </a:xfrm>
          <a:prstGeom prst="rect">
            <a:avLst/>
          </a:prstGeom>
        </p:spPr>
        <p:txBody>
          <a:bodyPr wrap="square">
            <a:spAutoFit/>
          </a:bodyPr>
          <a:lstStyle/>
          <a:p>
            <a:r>
              <a:rPr lang="nl-NL" sz="2800" b="1" dirty="0" smtClean="0">
                <a:solidFill>
                  <a:srgbClr val="FF6600"/>
                </a:solidFill>
              </a:rPr>
              <a:t>3a. Bestuderen </a:t>
            </a:r>
            <a:r>
              <a:rPr lang="nl-NL" sz="2800" b="1" dirty="0">
                <a:solidFill>
                  <a:srgbClr val="FF6600"/>
                </a:solidFill>
              </a:rPr>
              <a:t>genexpressie van vele genen </a:t>
            </a:r>
            <a:r>
              <a:rPr lang="nl-NL" sz="2800" b="1" dirty="0" smtClean="0">
                <a:solidFill>
                  <a:srgbClr val="FF6600"/>
                </a:solidFill>
              </a:rPr>
              <a:t>tegelijkertijd</a:t>
            </a:r>
            <a:endParaRPr lang="nl-NL" sz="2800" b="1" dirty="0">
              <a:solidFill>
                <a:srgbClr val="FF6600"/>
              </a:solidFill>
            </a:endParaRPr>
          </a:p>
        </p:txBody>
      </p:sp>
      <p:pic>
        <p:nvPicPr>
          <p:cNvPr id="7" name="Afbeelding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19" y="1103326"/>
            <a:ext cx="5490311" cy="5322139"/>
          </a:xfrm>
          <a:prstGeom prst="rect">
            <a:avLst/>
          </a:prstGeom>
        </p:spPr>
      </p:pic>
      <p:sp>
        <p:nvSpPr>
          <p:cNvPr id="8" name="Tekstvak 7"/>
          <p:cNvSpPr txBox="1"/>
          <p:nvPr/>
        </p:nvSpPr>
        <p:spPr>
          <a:xfrm>
            <a:off x="320334" y="974856"/>
            <a:ext cx="2320007" cy="1446550"/>
          </a:xfrm>
          <a:prstGeom prst="rect">
            <a:avLst/>
          </a:prstGeom>
          <a:noFill/>
        </p:spPr>
        <p:txBody>
          <a:bodyPr wrap="square" rtlCol="0">
            <a:spAutoFit/>
          </a:bodyPr>
          <a:lstStyle/>
          <a:p>
            <a:r>
              <a:rPr lang="nl-NL" sz="2400" b="1" dirty="0" smtClean="0"/>
              <a:t>RNA-</a:t>
            </a:r>
            <a:r>
              <a:rPr lang="nl-NL" sz="2400" b="1" dirty="0" err="1" smtClean="0"/>
              <a:t>sequencing</a:t>
            </a:r>
            <a:endParaRPr lang="nl-NL" sz="2400" b="1" dirty="0" smtClean="0"/>
          </a:p>
          <a:p>
            <a:r>
              <a:rPr lang="nl-NL" sz="2400" b="1" dirty="0" smtClean="0"/>
              <a:t>(RNA-</a:t>
            </a:r>
            <a:r>
              <a:rPr lang="nl-NL" sz="2400" b="1" dirty="0" err="1" smtClean="0"/>
              <a:t>seq</a:t>
            </a:r>
            <a:r>
              <a:rPr lang="nl-NL" sz="2400" b="1" dirty="0" smtClean="0"/>
              <a:t>)</a:t>
            </a:r>
          </a:p>
          <a:p>
            <a:r>
              <a:rPr lang="nl-NL" sz="2000" dirty="0" smtClean="0"/>
              <a:t>Eigenlijk cDNA </a:t>
            </a:r>
            <a:r>
              <a:rPr lang="nl-NL" sz="2000" dirty="0" err="1" smtClean="0"/>
              <a:t>sequencing</a:t>
            </a:r>
            <a:endParaRPr lang="nl-NL" sz="2000" dirty="0"/>
          </a:p>
        </p:txBody>
      </p:sp>
      <p:sp>
        <p:nvSpPr>
          <p:cNvPr id="9" name="Tekstvak 8"/>
          <p:cNvSpPr txBox="1"/>
          <p:nvPr/>
        </p:nvSpPr>
        <p:spPr>
          <a:xfrm>
            <a:off x="338454" y="2569706"/>
            <a:ext cx="2771776" cy="2308324"/>
          </a:xfrm>
          <a:prstGeom prst="rect">
            <a:avLst/>
          </a:prstGeom>
          <a:noFill/>
        </p:spPr>
        <p:txBody>
          <a:bodyPr wrap="square" rtlCol="0">
            <a:spAutoFit/>
          </a:bodyPr>
          <a:lstStyle/>
          <a:p>
            <a:r>
              <a:rPr lang="nl-NL" sz="1600" dirty="0" smtClean="0"/>
              <a:t>Voordelen:</a:t>
            </a:r>
          </a:p>
          <a:p>
            <a:pPr marL="285750" indent="-285750">
              <a:buFont typeface="Arial" panose="020B0604020202020204" pitchFamily="34" charset="0"/>
              <a:buChar char="•"/>
            </a:pPr>
            <a:r>
              <a:rPr lang="nl-NL" sz="1600" dirty="0" smtClean="0"/>
              <a:t>Geen complete </a:t>
            </a:r>
            <a:r>
              <a:rPr lang="nl-NL" sz="1600" dirty="0" err="1" smtClean="0"/>
              <a:t>genomische</a:t>
            </a:r>
            <a:r>
              <a:rPr lang="nl-NL" sz="1600" dirty="0" smtClean="0"/>
              <a:t> sequentie nodig</a:t>
            </a:r>
          </a:p>
          <a:p>
            <a:pPr marL="285750" indent="-285750">
              <a:buFont typeface="Arial" panose="020B0604020202020204" pitchFamily="34" charset="0"/>
              <a:buChar char="•"/>
            </a:pPr>
            <a:r>
              <a:rPr lang="nl-NL" sz="1600" dirty="0" smtClean="0"/>
              <a:t>Hoeveelheden </a:t>
            </a:r>
            <a:r>
              <a:rPr lang="nl-NL" sz="1600" dirty="0" smtClean="0"/>
              <a:t>kunnen </a:t>
            </a:r>
            <a:r>
              <a:rPr lang="nl-NL" sz="1600" dirty="0" smtClean="0"/>
              <a:t>nauwkeurig </a:t>
            </a:r>
            <a:r>
              <a:rPr lang="nl-NL" sz="1600" dirty="0" smtClean="0"/>
              <a:t>bepaald </a:t>
            </a:r>
            <a:r>
              <a:rPr lang="nl-NL" sz="1600" dirty="0" smtClean="0"/>
              <a:t>worden</a:t>
            </a:r>
            <a:endParaRPr lang="nl-NL" sz="1600" dirty="0" smtClean="0"/>
          </a:p>
          <a:p>
            <a:pPr marL="285750" indent="-285750">
              <a:buFont typeface="Arial" panose="020B0604020202020204" pitchFamily="34" charset="0"/>
              <a:buChar char="•"/>
            </a:pPr>
            <a:r>
              <a:rPr lang="nl-NL" sz="1600" dirty="0" smtClean="0"/>
              <a:t>Kan meer informatie over een </a:t>
            </a:r>
            <a:r>
              <a:rPr lang="nl-NL" sz="1600" dirty="0" smtClean="0"/>
              <a:t>gen </a:t>
            </a:r>
            <a:r>
              <a:rPr lang="nl-NL" sz="1600" dirty="0" smtClean="0"/>
              <a:t>verstrekken, bv. over alternatieve </a:t>
            </a:r>
            <a:r>
              <a:rPr lang="nl-NL" sz="1600" dirty="0" err="1" smtClean="0"/>
              <a:t>splicing</a:t>
            </a:r>
            <a:endParaRPr lang="nl-NL" sz="1600" dirty="0" smtClean="0"/>
          </a:p>
        </p:txBody>
      </p:sp>
      <p:sp>
        <p:nvSpPr>
          <p:cNvPr id="10" name="Tekstvak 9"/>
          <p:cNvSpPr txBox="1"/>
          <p:nvPr/>
        </p:nvSpPr>
        <p:spPr>
          <a:xfrm>
            <a:off x="349884" y="6331096"/>
            <a:ext cx="4176714" cy="400110"/>
          </a:xfrm>
          <a:prstGeom prst="rect">
            <a:avLst/>
          </a:prstGeom>
          <a:noFill/>
        </p:spPr>
        <p:txBody>
          <a:bodyPr wrap="square" rtlCol="0">
            <a:spAutoFit/>
          </a:bodyPr>
          <a:lstStyle/>
          <a:p>
            <a:r>
              <a:rPr lang="nl-NL" sz="2000" b="1" dirty="0" smtClean="0">
                <a:solidFill>
                  <a:srgbClr val="0070C0"/>
                </a:solidFill>
              </a:rPr>
              <a:t>Vervolgens aan de slag met alle data!</a:t>
            </a:r>
            <a:endParaRPr lang="nl-NL" sz="2000" b="1" dirty="0">
              <a:solidFill>
                <a:srgbClr val="0070C0"/>
              </a:solidFill>
            </a:endParaRPr>
          </a:p>
        </p:txBody>
      </p:sp>
    </p:spTree>
    <p:extLst>
      <p:ext uri="{BB962C8B-B14F-4D97-AF65-F5344CB8AC3E}">
        <p14:creationId xmlns:p14="http://schemas.microsoft.com/office/powerpoint/2010/main" val="392572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238124" y="186035"/>
            <a:ext cx="8686801" cy="954107"/>
          </a:xfrm>
          <a:prstGeom prst="rect">
            <a:avLst/>
          </a:prstGeom>
        </p:spPr>
        <p:txBody>
          <a:bodyPr wrap="square">
            <a:spAutoFit/>
          </a:bodyPr>
          <a:lstStyle/>
          <a:p>
            <a:r>
              <a:rPr lang="nl-NL" sz="2800" b="1" dirty="0" smtClean="0">
                <a:solidFill>
                  <a:srgbClr val="FF6600"/>
                </a:solidFill>
              </a:rPr>
              <a:t>3b. Bestuderen </a:t>
            </a:r>
            <a:r>
              <a:rPr lang="nl-NL" sz="2800" b="1" dirty="0">
                <a:solidFill>
                  <a:srgbClr val="FF6600"/>
                </a:solidFill>
              </a:rPr>
              <a:t>genexpressie van vele genen tegelijkertijd (bv. heel genoom)</a:t>
            </a:r>
          </a:p>
        </p:txBody>
      </p:sp>
      <p:sp>
        <p:nvSpPr>
          <p:cNvPr id="3" name="Tekstvak 2"/>
          <p:cNvSpPr txBox="1"/>
          <p:nvPr/>
        </p:nvSpPr>
        <p:spPr>
          <a:xfrm>
            <a:off x="238124" y="1234634"/>
            <a:ext cx="3324226" cy="1754326"/>
          </a:xfrm>
          <a:prstGeom prst="rect">
            <a:avLst/>
          </a:prstGeom>
          <a:noFill/>
        </p:spPr>
        <p:txBody>
          <a:bodyPr wrap="square" rtlCol="0">
            <a:spAutoFit/>
          </a:bodyPr>
          <a:lstStyle/>
          <a:p>
            <a:pPr>
              <a:tabLst>
                <a:tab pos="266700" algn="l"/>
              </a:tabLst>
            </a:pPr>
            <a:r>
              <a:rPr lang="nl-NL" u="sng" dirty="0" smtClean="0"/>
              <a:t>DNA microarrays </a:t>
            </a:r>
            <a:r>
              <a:rPr lang="nl-NL" dirty="0" smtClean="0"/>
              <a:t>(DNA chip), bevat </a:t>
            </a:r>
            <a:r>
              <a:rPr lang="nl-NL" dirty="0" err="1" smtClean="0"/>
              <a:t>ssDNA</a:t>
            </a:r>
            <a:r>
              <a:rPr lang="nl-NL" dirty="0" smtClean="0"/>
              <a:t> fragmenten gefixeerd op een glasplaatje</a:t>
            </a:r>
          </a:p>
          <a:p>
            <a:pPr>
              <a:tabLst>
                <a:tab pos="266700" algn="l"/>
              </a:tabLst>
            </a:pPr>
            <a:r>
              <a:rPr lang="nl-NL" dirty="0" smtClean="0"/>
              <a:t>	 </a:t>
            </a:r>
          </a:p>
          <a:p>
            <a:pPr>
              <a:tabLst>
                <a:tab pos="266700" algn="l"/>
              </a:tabLst>
            </a:pPr>
            <a:r>
              <a:rPr lang="nl-NL" dirty="0" smtClean="0"/>
              <a:t>Hier </a:t>
            </a:r>
            <a:r>
              <a:rPr lang="nl-NL" dirty="0" smtClean="0">
                <a:sym typeface="Wingdings" panose="05000000000000000000" pitchFamily="2" charset="2"/>
              </a:rPr>
              <a:t> Bestuderen w</a:t>
            </a:r>
            <a:r>
              <a:rPr lang="nl-NL" dirty="0" smtClean="0"/>
              <a:t>elke genen tot expressie komen?</a:t>
            </a:r>
          </a:p>
        </p:txBody>
      </p:sp>
      <p:pic>
        <p:nvPicPr>
          <p:cNvPr id="4" name="Picture 5" descr="20_14MicroassayGeneActiv_L"/>
          <p:cNvPicPr>
            <a:picLocks noChangeAspect="1" noChangeArrowheads="1"/>
          </p:cNvPicPr>
          <p:nvPr/>
        </p:nvPicPr>
        <p:blipFill>
          <a:blip r:embed="rId2" cstate="print"/>
          <a:stretch>
            <a:fillRect/>
          </a:stretch>
        </p:blipFill>
        <p:spPr>
          <a:xfrm>
            <a:off x="3960474" y="1208917"/>
            <a:ext cx="4764426" cy="5363333"/>
          </a:xfrm>
          <a:prstGeom prst="rect">
            <a:avLst/>
          </a:prstGeom>
          <a:noFill/>
          <a:ln/>
        </p:spPr>
      </p:pic>
    </p:spTree>
    <p:extLst>
      <p:ext uri="{BB962C8B-B14F-4D97-AF65-F5344CB8AC3E}">
        <p14:creationId xmlns:p14="http://schemas.microsoft.com/office/powerpoint/2010/main" val="755884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238124" y="186035"/>
            <a:ext cx="8686801" cy="954107"/>
          </a:xfrm>
          <a:prstGeom prst="rect">
            <a:avLst/>
          </a:prstGeom>
        </p:spPr>
        <p:txBody>
          <a:bodyPr wrap="square">
            <a:spAutoFit/>
          </a:bodyPr>
          <a:lstStyle/>
          <a:p>
            <a:r>
              <a:rPr lang="nl-NL" sz="2800" b="1" dirty="0" smtClean="0">
                <a:solidFill>
                  <a:srgbClr val="FF6600"/>
                </a:solidFill>
              </a:rPr>
              <a:t>4. Vergelijken </a:t>
            </a:r>
            <a:r>
              <a:rPr lang="nl-NL" sz="2800" b="1" dirty="0">
                <a:solidFill>
                  <a:srgbClr val="FF6600"/>
                </a:solidFill>
              </a:rPr>
              <a:t>genexpressie van vele genen tegelijkertijd (bv. heel genoom)</a:t>
            </a:r>
          </a:p>
        </p:txBody>
      </p:sp>
      <p:sp>
        <p:nvSpPr>
          <p:cNvPr id="3" name="Tekstvak 2"/>
          <p:cNvSpPr txBox="1"/>
          <p:nvPr/>
        </p:nvSpPr>
        <p:spPr>
          <a:xfrm>
            <a:off x="238124" y="1206817"/>
            <a:ext cx="3162301" cy="3416320"/>
          </a:xfrm>
          <a:prstGeom prst="rect">
            <a:avLst/>
          </a:prstGeom>
          <a:noFill/>
        </p:spPr>
        <p:txBody>
          <a:bodyPr wrap="square" rtlCol="0">
            <a:spAutoFit/>
          </a:bodyPr>
          <a:lstStyle/>
          <a:p>
            <a:pPr>
              <a:tabLst>
                <a:tab pos="266700" algn="l"/>
              </a:tabLst>
            </a:pPr>
            <a:r>
              <a:rPr lang="nl-NL" dirty="0" smtClean="0"/>
              <a:t>Ook </a:t>
            </a:r>
            <a:r>
              <a:rPr lang="nl-NL" dirty="0" err="1" smtClean="0"/>
              <a:t>m.b.v</a:t>
            </a:r>
            <a:r>
              <a:rPr lang="nl-NL" dirty="0" smtClean="0"/>
              <a:t> DNA microarrays (DNA chip)</a:t>
            </a:r>
          </a:p>
          <a:p>
            <a:pPr>
              <a:tabLst>
                <a:tab pos="266700" algn="l"/>
              </a:tabLst>
            </a:pPr>
            <a:r>
              <a:rPr lang="nl-NL" dirty="0" smtClean="0"/>
              <a:t>	 </a:t>
            </a:r>
          </a:p>
          <a:p>
            <a:pPr>
              <a:tabLst>
                <a:tab pos="266700" algn="l"/>
              </a:tabLst>
            </a:pPr>
            <a:r>
              <a:rPr lang="nl-NL" dirty="0" smtClean="0"/>
              <a:t>Hier </a:t>
            </a:r>
            <a:r>
              <a:rPr lang="nl-NL" dirty="0" smtClean="0">
                <a:sym typeface="Wingdings" panose="05000000000000000000" pitchFamily="2" charset="2"/>
              </a:rPr>
              <a:t> Vergelijken genexpressie tussen                    2 condities</a:t>
            </a:r>
          </a:p>
          <a:p>
            <a:pPr>
              <a:tabLst>
                <a:tab pos="266700" algn="l"/>
              </a:tabLst>
            </a:pPr>
            <a:endParaRPr lang="nl-NL" dirty="0">
              <a:sym typeface="Wingdings" panose="05000000000000000000" pitchFamily="2" charset="2"/>
            </a:endParaRPr>
          </a:p>
          <a:p>
            <a:pPr>
              <a:tabLst>
                <a:tab pos="266700" algn="l"/>
              </a:tabLst>
            </a:pPr>
            <a:r>
              <a:rPr lang="nl-NL" dirty="0" smtClean="0">
                <a:sym typeface="Wingdings" panose="05000000000000000000" pitchFamily="2" charset="2"/>
              </a:rPr>
              <a:t>Conditie 1:</a:t>
            </a:r>
          </a:p>
          <a:p>
            <a:pPr>
              <a:tabLst>
                <a:tab pos="266700" algn="l"/>
              </a:tabLst>
            </a:pPr>
            <a:r>
              <a:rPr lang="nl-NL" dirty="0" smtClean="0">
                <a:sym typeface="Wingdings" panose="05000000000000000000" pitchFamily="2" charset="2"/>
              </a:rPr>
              <a:t>cDNA labelen met rood</a:t>
            </a:r>
          </a:p>
          <a:p>
            <a:pPr>
              <a:tabLst>
                <a:tab pos="266700" algn="l"/>
              </a:tabLst>
            </a:pPr>
            <a:endParaRPr lang="nl-NL" dirty="0" smtClean="0">
              <a:sym typeface="Wingdings" panose="05000000000000000000" pitchFamily="2" charset="2"/>
            </a:endParaRPr>
          </a:p>
          <a:p>
            <a:pPr>
              <a:tabLst>
                <a:tab pos="266700" algn="l"/>
              </a:tabLst>
            </a:pPr>
            <a:r>
              <a:rPr lang="nl-NL" dirty="0" smtClean="0">
                <a:sym typeface="Wingdings" panose="05000000000000000000" pitchFamily="2" charset="2"/>
              </a:rPr>
              <a:t>Conditie 2:</a:t>
            </a:r>
          </a:p>
          <a:p>
            <a:pPr>
              <a:tabLst>
                <a:tab pos="266700" algn="l"/>
              </a:tabLst>
            </a:pPr>
            <a:r>
              <a:rPr lang="nl-NL" dirty="0" smtClean="0">
                <a:sym typeface="Wingdings" panose="05000000000000000000" pitchFamily="2" charset="2"/>
              </a:rPr>
              <a:t>cDNA labelen met groen</a:t>
            </a:r>
            <a:endParaRPr lang="nl-NL" dirty="0" smtClean="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060" y="1638299"/>
            <a:ext cx="5507950" cy="4887849"/>
          </a:xfrm>
          <a:prstGeom prst="rect">
            <a:avLst/>
          </a:prstGeom>
        </p:spPr>
      </p:pic>
    </p:spTree>
    <p:extLst>
      <p:ext uri="{BB962C8B-B14F-4D97-AF65-F5344CB8AC3E}">
        <p14:creationId xmlns:p14="http://schemas.microsoft.com/office/powerpoint/2010/main" val="1675001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Jurre\Documents\My Dropbox\2010-2011\Molecular Biology 1\Pics\ch13\figure 13-05.jpg"/>
          <p:cNvPicPr>
            <a:picLocks noChangeAspect="1" noChangeArrowheads="1"/>
          </p:cNvPicPr>
          <p:nvPr/>
        </p:nvPicPr>
        <p:blipFill>
          <a:blip r:embed="rId3" cstate="print"/>
          <a:srcRect/>
          <a:stretch>
            <a:fillRect/>
          </a:stretch>
        </p:blipFill>
        <p:spPr bwMode="auto">
          <a:xfrm>
            <a:off x="4968283" y="1140142"/>
            <a:ext cx="3623267" cy="5364837"/>
          </a:xfrm>
          <a:prstGeom prst="rect">
            <a:avLst/>
          </a:prstGeom>
          <a:noFill/>
        </p:spPr>
      </p:pic>
      <p:sp>
        <p:nvSpPr>
          <p:cNvPr id="7" name="Rechthoek 6"/>
          <p:cNvSpPr/>
          <p:nvPr/>
        </p:nvSpPr>
        <p:spPr>
          <a:xfrm>
            <a:off x="238124" y="186035"/>
            <a:ext cx="8686801" cy="954107"/>
          </a:xfrm>
          <a:prstGeom prst="rect">
            <a:avLst/>
          </a:prstGeom>
        </p:spPr>
        <p:txBody>
          <a:bodyPr wrap="square">
            <a:spAutoFit/>
          </a:bodyPr>
          <a:lstStyle/>
          <a:p>
            <a:r>
              <a:rPr lang="nl-NL" sz="2800" b="1" dirty="0" smtClean="0">
                <a:solidFill>
                  <a:srgbClr val="FF6600"/>
                </a:solidFill>
              </a:rPr>
              <a:t>4. Vergelijken </a:t>
            </a:r>
            <a:r>
              <a:rPr lang="nl-NL" sz="2800" b="1" dirty="0">
                <a:solidFill>
                  <a:srgbClr val="FF6600"/>
                </a:solidFill>
              </a:rPr>
              <a:t>genexpressie van vele genen tegelijkertijd (bv. heel genoom)</a:t>
            </a:r>
          </a:p>
        </p:txBody>
      </p:sp>
      <p:sp>
        <p:nvSpPr>
          <p:cNvPr id="8" name="Tekstvak 7"/>
          <p:cNvSpPr txBox="1"/>
          <p:nvPr/>
        </p:nvSpPr>
        <p:spPr>
          <a:xfrm>
            <a:off x="238124" y="1206817"/>
            <a:ext cx="3162301" cy="2585323"/>
          </a:xfrm>
          <a:prstGeom prst="rect">
            <a:avLst/>
          </a:prstGeom>
          <a:noFill/>
        </p:spPr>
        <p:txBody>
          <a:bodyPr wrap="square" rtlCol="0">
            <a:spAutoFit/>
          </a:bodyPr>
          <a:lstStyle/>
          <a:p>
            <a:pPr>
              <a:tabLst>
                <a:tab pos="266700" algn="l"/>
              </a:tabLst>
            </a:pPr>
            <a:r>
              <a:rPr lang="nl-NL" dirty="0" smtClean="0"/>
              <a:t>DNA microarrays (DNA chip)</a:t>
            </a:r>
          </a:p>
          <a:p>
            <a:pPr>
              <a:tabLst>
                <a:tab pos="266700" algn="l"/>
              </a:tabLst>
            </a:pPr>
            <a:r>
              <a:rPr lang="nl-NL" dirty="0" smtClean="0"/>
              <a:t>	 </a:t>
            </a:r>
          </a:p>
          <a:p>
            <a:pPr>
              <a:tabLst>
                <a:tab pos="266700" algn="l"/>
              </a:tabLst>
            </a:pPr>
            <a:r>
              <a:rPr lang="nl-NL" dirty="0" smtClean="0"/>
              <a:t>Voorbeeld</a:t>
            </a:r>
            <a:endParaRPr lang="nl-NL" dirty="0" smtClean="0">
              <a:sym typeface="Wingdings" panose="05000000000000000000" pitchFamily="2" charset="2"/>
            </a:endParaRPr>
          </a:p>
          <a:p>
            <a:pPr>
              <a:tabLst>
                <a:tab pos="266700" algn="l"/>
              </a:tabLst>
            </a:pPr>
            <a:endParaRPr lang="nl-NL" dirty="0">
              <a:sym typeface="Wingdings" panose="05000000000000000000" pitchFamily="2" charset="2"/>
            </a:endParaRPr>
          </a:p>
          <a:p>
            <a:pPr>
              <a:tabLst>
                <a:tab pos="266700" algn="l"/>
              </a:tabLst>
            </a:pPr>
            <a:r>
              <a:rPr lang="nl-NL" dirty="0" smtClean="0">
                <a:sym typeface="Wingdings" panose="05000000000000000000" pitchFamily="2" charset="2"/>
              </a:rPr>
              <a:t>Conditie 1: </a:t>
            </a:r>
            <a:r>
              <a:rPr lang="nl-NL" dirty="0" smtClean="0">
                <a:solidFill>
                  <a:srgbClr val="FF0000"/>
                </a:solidFill>
                <a:sym typeface="Wingdings" panose="05000000000000000000" pitchFamily="2" charset="2"/>
              </a:rPr>
              <a:t>Tumor cellen</a:t>
            </a:r>
          </a:p>
          <a:p>
            <a:pPr>
              <a:tabLst>
                <a:tab pos="266700" algn="l"/>
              </a:tabLst>
            </a:pPr>
            <a:r>
              <a:rPr lang="nl-NL" dirty="0" smtClean="0">
                <a:sym typeface="Wingdings" panose="05000000000000000000" pitchFamily="2" charset="2"/>
              </a:rPr>
              <a:t>cDNA labelen met rood</a:t>
            </a:r>
          </a:p>
          <a:p>
            <a:pPr>
              <a:tabLst>
                <a:tab pos="266700" algn="l"/>
              </a:tabLst>
            </a:pPr>
            <a:endParaRPr lang="nl-NL" dirty="0" smtClean="0">
              <a:sym typeface="Wingdings" panose="05000000000000000000" pitchFamily="2" charset="2"/>
            </a:endParaRPr>
          </a:p>
          <a:p>
            <a:pPr>
              <a:tabLst>
                <a:tab pos="266700" algn="l"/>
              </a:tabLst>
            </a:pPr>
            <a:r>
              <a:rPr lang="nl-NL" dirty="0" smtClean="0">
                <a:sym typeface="Wingdings" panose="05000000000000000000" pitchFamily="2" charset="2"/>
              </a:rPr>
              <a:t>Conditie 2: </a:t>
            </a:r>
            <a:r>
              <a:rPr lang="nl-NL" dirty="0" smtClean="0">
                <a:solidFill>
                  <a:srgbClr val="00B050"/>
                </a:solidFill>
                <a:sym typeface="Wingdings" panose="05000000000000000000" pitchFamily="2" charset="2"/>
              </a:rPr>
              <a:t>Normale cellen</a:t>
            </a:r>
          </a:p>
          <a:p>
            <a:pPr>
              <a:tabLst>
                <a:tab pos="266700" algn="l"/>
              </a:tabLst>
            </a:pPr>
            <a:r>
              <a:rPr lang="nl-NL" dirty="0" smtClean="0">
                <a:sym typeface="Wingdings" panose="05000000000000000000" pitchFamily="2" charset="2"/>
              </a:rPr>
              <a:t>cDNA labelen met groen</a:t>
            </a:r>
            <a:endParaRPr lang="nl-NL" dirty="0" smtClean="0"/>
          </a:p>
        </p:txBody>
      </p:sp>
      <p:sp>
        <p:nvSpPr>
          <p:cNvPr id="9" name="Tekstvak 8"/>
          <p:cNvSpPr txBox="1"/>
          <p:nvPr/>
        </p:nvSpPr>
        <p:spPr>
          <a:xfrm>
            <a:off x="7596186" y="6133504"/>
            <a:ext cx="995364" cy="371475"/>
          </a:xfrm>
          <a:prstGeom prst="rect">
            <a:avLst/>
          </a:prstGeom>
          <a:noFill/>
        </p:spPr>
        <p:txBody>
          <a:bodyPr wrap="square" rtlCol="0">
            <a:spAutoFit/>
          </a:bodyPr>
          <a:lstStyle/>
          <a:p>
            <a:r>
              <a:rPr lang="nl-NL" dirty="0" smtClean="0">
                <a:solidFill>
                  <a:srgbClr val="0070C0"/>
                </a:solidFill>
                <a:hlinkClick r:id="rId4"/>
              </a:rPr>
              <a:t>Filmpje </a:t>
            </a:r>
            <a:endParaRPr lang="nl-NL" dirty="0">
              <a:solidFill>
                <a:srgbClr val="0070C0"/>
              </a:solidFill>
            </a:endParaRPr>
          </a:p>
        </p:txBody>
      </p:sp>
      <p:sp>
        <p:nvSpPr>
          <p:cNvPr id="10" name="Tekstvak 9"/>
          <p:cNvSpPr txBox="1"/>
          <p:nvPr/>
        </p:nvSpPr>
        <p:spPr>
          <a:xfrm>
            <a:off x="238124" y="6077096"/>
            <a:ext cx="4176714" cy="400110"/>
          </a:xfrm>
          <a:prstGeom prst="rect">
            <a:avLst/>
          </a:prstGeom>
          <a:noFill/>
        </p:spPr>
        <p:txBody>
          <a:bodyPr wrap="square" rtlCol="0">
            <a:spAutoFit/>
          </a:bodyPr>
          <a:lstStyle/>
          <a:p>
            <a:r>
              <a:rPr lang="nl-NL" sz="2000" b="1" dirty="0" smtClean="0">
                <a:solidFill>
                  <a:srgbClr val="0070C0"/>
                </a:solidFill>
              </a:rPr>
              <a:t>Vervolgens aan de slag met alle data!</a:t>
            </a:r>
            <a:endParaRPr lang="nl-NL" sz="2000" b="1" dirty="0">
              <a:solidFill>
                <a:srgbClr val="0070C0"/>
              </a:solidFill>
            </a:endParaRPr>
          </a:p>
        </p:txBody>
      </p:sp>
    </p:spTree>
    <p:extLst>
      <p:ext uri="{BB962C8B-B14F-4D97-AF65-F5344CB8AC3E}">
        <p14:creationId xmlns:p14="http://schemas.microsoft.com/office/powerpoint/2010/main" val="285193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471485" y="1427317"/>
            <a:ext cx="8458505" cy="3816429"/>
          </a:xfrm>
          <a:prstGeom prst="rect">
            <a:avLst/>
          </a:prstGeom>
        </p:spPr>
        <p:txBody>
          <a:bodyPr wrap="square">
            <a:spAutoFit/>
          </a:bodyPr>
          <a:lstStyle/>
          <a:p>
            <a:r>
              <a:rPr lang="nl-NL" sz="3200" dirty="0" smtClean="0"/>
              <a:t>Analyseren </a:t>
            </a:r>
            <a:r>
              <a:rPr lang="nl-NL" sz="3200" u="sng" dirty="0" smtClean="0"/>
              <a:t>genexpressie</a:t>
            </a:r>
            <a:r>
              <a:rPr lang="nl-NL" sz="3200" dirty="0" smtClean="0"/>
              <a:t> </a:t>
            </a:r>
            <a:r>
              <a:rPr lang="nl-NL" sz="3200" dirty="0" smtClean="0">
                <a:sym typeface="Wingdings" panose="05000000000000000000" pitchFamily="2" charset="2"/>
              </a:rPr>
              <a:t> </a:t>
            </a:r>
            <a:r>
              <a:rPr lang="nl-NL" sz="3200" dirty="0" smtClean="0"/>
              <a:t>voorbeelden:</a:t>
            </a:r>
          </a:p>
          <a:p>
            <a:endParaRPr lang="nl-NL" sz="2800" dirty="0"/>
          </a:p>
          <a:p>
            <a:pPr marL="514350" indent="-514350">
              <a:buFont typeface="+mj-lt"/>
              <a:buAutoNum type="arabicPeriod"/>
            </a:pPr>
            <a:r>
              <a:rPr lang="nl-NL" sz="2600" dirty="0" smtClean="0"/>
              <a:t>Bestuderen expressie van een gen op een bepaalde tijd</a:t>
            </a:r>
          </a:p>
          <a:p>
            <a:pPr marL="514350" indent="-514350">
              <a:buFont typeface="+mj-lt"/>
              <a:buAutoNum type="arabicPeriod"/>
            </a:pPr>
            <a:r>
              <a:rPr lang="nl-NL" sz="2600" dirty="0" smtClean="0"/>
              <a:t>Vergelijken genexpressie tussen verschillende condities</a:t>
            </a:r>
          </a:p>
          <a:p>
            <a:pPr marL="514350" indent="-514350">
              <a:buFont typeface="+mj-lt"/>
              <a:buAutoNum type="arabicPeriod"/>
            </a:pPr>
            <a:r>
              <a:rPr lang="nl-NL" sz="2600" dirty="0" smtClean="0"/>
              <a:t>Bestuderen genexpressie van vele genen tegelijkertijd (bv. heel genoom)</a:t>
            </a:r>
          </a:p>
          <a:p>
            <a:pPr marL="514350" indent="-514350">
              <a:buFont typeface="+mj-lt"/>
              <a:buAutoNum type="arabicPeriod"/>
            </a:pPr>
            <a:r>
              <a:rPr lang="nl-NL" sz="2600" dirty="0" smtClean="0"/>
              <a:t>Vergelijken </a:t>
            </a:r>
            <a:r>
              <a:rPr lang="nl-NL" sz="2600" dirty="0"/>
              <a:t>genexpressie van vele genen tegelijkertijd </a:t>
            </a:r>
            <a:r>
              <a:rPr lang="nl-NL" sz="2600" dirty="0" smtClean="0"/>
              <a:t>tussen 2 condities (bv</a:t>
            </a:r>
            <a:r>
              <a:rPr lang="nl-NL" sz="2600" dirty="0"/>
              <a:t>. heel genoom)</a:t>
            </a:r>
          </a:p>
          <a:p>
            <a:pPr marL="514350" indent="-514350">
              <a:buFont typeface="+mj-lt"/>
              <a:buAutoNum type="arabicPeriod"/>
            </a:pPr>
            <a:endParaRPr lang="nl-NL" sz="2600" dirty="0" smtClean="0"/>
          </a:p>
        </p:txBody>
      </p:sp>
      <p:sp>
        <p:nvSpPr>
          <p:cNvPr id="3" name="Titel 1"/>
          <p:cNvSpPr txBox="1">
            <a:spLocks/>
          </p:cNvSpPr>
          <p:nvPr/>
        </p:nvSpPr>
        <p:spPr>
          <a:xfrm>
            <a:off x="323849" y="371475"/>
            <a:ext cx="8734425" cy="6667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990600" algn="l"/>
              </a:tabLst>
            </a:pPr>
            <a:r>
              <a:rPr lang="nl-NL" sz="3600" b="1" dirty="0" smtClean="0">
                <a:solidFill>
                  <a:srgbClr val="FF6600"/>
                </a:solidFill>
                <a:latin typeface="+mn-lt"/>
              </a:rPr>
              <a:t>DNA technologie - Analyseren genexpressie</a:t>
            </a:r>
            <a:endParaRPr lang="en-US" sz="3600" b="1" dirty="0">
              <a:solidFill>
                <a:srgbClr val="FF6600"/>
              </a:solidFill>
              <a:latin typeface="+mn-lt"/>
            </a:endParaRPr>
          </a:p>
        </p:txBody>
      </p:sp>
    </p:spTree>
    <p:extLst>
      <p:ext uri="{BB962C8B-B14F-4D97-AF65-F5344CB8AC3E}">
        <p14:creationId xmlns:p14="http://schemas.microsoft.com/office/powerpoint/2010/main" val="13205321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10758" y="313898"/>
            <a:ext cx="3897218" cy="1847412"/>
          </a:xfrm>
        </p:spPr>
        <p:txBody>
          <a:bodyPr>
            <a:normAutofit fontScale="90000"/>
          </a:bodyPr>
          <a:lstStyle/>
          <a:p>
            <a:r>
              <a:rPr lang="en-US" b="1" dirty="0" smtClean="0">
                <a:solidFill>
                  <a:srgbClr val="FF6600"/>
                </a:solidFill>
                <a:latin typeface="+mn-lt"/>
              </a:rPr>
              <a:t>DNA </a:t>
            </a:r>
            <a:r>
              <a:rPr lang="en-US" b="1" dirty="0" err="1" smtClean="0">
                <a:solidFill>
                  <a:srgbClr val="FF6600"/>
                </a:solidFill>
                <a:latin typeface="+mn-lt"/>
              </a:rPr>
              <a:t>technologie</a:t>
            </a:r>
            <a:r>
              <a:rPr lang="en-US" b="1" dirty="0" smtClean="0">
                <a:solidFill>
                  <a:srgbClr val="FF6600"/>
                </a:solidFill>
                <a:latin typeface="+mn-lt"/>
              </a:rPr>
              <a:t/>
            </a:r>
            <a:br>
              <a:rPr lang="en-US" b="1" dirty="0" smtClean="0">
                <a:solidFill>
                  <a:srgbClr val="FF6600"/>
                </a:solidFill>
                <a:latin typeface="+mn-lt"/>
              </a:rPr>
            </a:br>
            <a:r>
              <a:rPr lang="en-US" b="1" dirty="0" smtClean="0">
                <a:solidFill>
                  <a:srgbClr val="FF6600"/>
                </a:solidFill>
                <a:latin typeface="+mn-lt"/>
              </a:rPr>
              <a:t>	      </a:t>
            </a:r>
            <a:br>
              <a:rPr lang="en-US" b="1" dirty="0" smtClean="0">
                <a:solidFill>
                  <a:srgbClr val="FF6600"/>
                </a:solidFill>
                <a:latin typeface="+mn-lt"/>
              </a:rPr>
            </a:br>
            <a:r>
              <a:rPr lang="en-US" sz="3600" b="1" dirty="0" smtClean="0">
                <a:solidFill>
                  <a:srgbClr val="0070C0"/>
                </a:solidFill>
                <a:latin typeface="+mn-lt"/>
              </a:rPr>
              <a:t>DNA-Sequencing</a:t>
            </a:r>
            <a:endParaRPr lang="nl-NL" sz="3600" b="1" dirty="0">
              <a:solidFill>
                <a:srgbClr val="0070C0"/>
              </a:solidFill>
              <a:latin typeface="+mn-lt"/>
            </a:endParaRPr>
          </a:p>
        </p:txBody>
      </p:sp>
      <p:sp>
        <p:nvSpPr>
          <p:cNvPr id="11" name="Text Box 31"/>
          <p:cNvSpPr txBox="1">
            <a:spLocks noChangeArrowheads="1"/>
          </p:cNvSpPr>
          <p:nvPr/>
        </p:nvSpPr>
        <p:spPr bwMode="auto">
          <a:xfrm>
            <a:off x="4107976" y="6181880"/>
            <a:ext cx="4355351" cy="270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700" dirty="0" smtClean="0">
                <a:solidFill>
                  <a:srgbClr val="000000"/>
                </a:solidFill>
                <a:latin typeface="Arial" charset="0"/>
              </a:rPr>
              <a:t>Next-generation DNA sequencing </a:t>
            </a:r>
            <a:r>
              <a:rPr lang="en-US" sz="1700" dirty="0" smtClean="0">
                <a:solidFill>
                  <a:srgbClr val="000000"/>
                </a:solidFill>
                <a:latin typeface="Arial" charset="0"/>
              </a:rPr>
              <a:t>machines</a:t>
            </a:r>
            <a:endParaRPr lang="en-US" sz="1700" dirty="0">
              <a:solidFill>
                <a:srgbClr val="000000"/>
              </a:solidFill>
              <a:latin typeface="Arial" charset="0"/>
            </a:endParaRPr>
          </a:p>
        </p:txBody>
      </p:sp>
      <p:sp>
        <p:nvSpPr>
          <p:cNvPr id="5" name="Rechthoek 4"/>
          <p:cNvSpPr/>
          <p:nvPr/>
        </p:nvSpPr>
        <p:spPr>
          <a:xfrm>
            <a:off x="210758" y="2161310"/>
            <a:ext cx="8562768" cy="2308324"/>
          </a:xfrm>
          <a:prstGeom prst="rect">
            <a:avLst/>
          </a:prstGeom>
        </p:spPr>
        <p:txBody>
          <a:bodyPr wrap="square">
            <a:spAutoFit/>
          </a:bodyPr>
          <a:lstStyle/>
          <a:p>
            <a:r>
              <a:rPr lang="en-US" dirty="0" err="1" smtClean="0"/>
              <a:t>Volgorde</a:t>
            </a:r>
            <a:r>
              <a:rPr lang="en-US" dirty="0" smtClean="0"/>
              <a:t> van nucleotide </a:t>
            </a:r>
            <a:r>
              <a:rPr lang="en-US" dirty="0" err="1" smtClean="0"/>
              <a:t>bepalen</a:t>
            </a:r>
            <a:r>
              <a:rPr lang="en-US" dirty="0" smtClean="0"/>
              <a:t> </a:t>
            </a:r>
          </a:p>
          <a:p>
            <a:endParaRPr lang="en-US" dirty="0"/>
          </a:p>
          <a:p>
            <a:r>
              <a:rPr lang="en-US" dirty="0" err="1" smtClean="0"/>
              <a:t>Gebaseerd</a:t>
            </a:r>
            <a:r>
              <a:rPr lang="en-US" dirty="0" smtClean="0"/>
              <a:t> op de </a:t>
            </a:r>
            <a:r>
              <a:rPr lang="en-US" dirty="0" err="1" smtClean="0"/>
              <a:t>mogelijkheid</a:t>
            </a:r>
            <a:r>
              <a:rPr lang="en-US" dirty="0" smtClean="0"/>
              <a:t> tot </a:t>
            </a:r>
            <a:r>
              <a:rPr lang="en-US" dirty="0" err="1" smtClean="0"/>
              <a:t>hybridisatie</a:t>
            </a:r>
            <a:r>
              <a:rPr lang="en-US" dirty="0" smtClean="0"/>
              <a:t> </a:t>
            </a:r>
            <a:r>
              <a:rPr lang="en-US" dirty="0"/>
              <a:t>van twee </a:t>
            </a:r>
            <a:r>
              <a:rPr lang="en-US" dirty="0" err="1"/>
              <a:t>complementaire</a:t>
            </a:r>
            <a:r>
              <a:rPr lang="en-US" dirty="0"/>
              <a:t> </a:t>
            </a:r>
            <a:r>
              <a:rPr lang="en-US" dirty="0" err="1" smtClean="0"/>
              <a:t>antiparallelle</a:t>
            </a:r>
            <a:r>
              <a:rPr lang="en-US" dirty="0" smtClean="0"/>
              <a:t> DNA </a:t>
            </a:r>
            <a:r>
              <a:rPr lang="en-US" dirty="0" err="1" smtClean="0"/>
              <a:t>strengen</a:t>
            </a:r>
            <a:endParaRPr lang="en-US" dirty="0"/>
          </a:p>
          <a:p>
            <a:endParaRPr lang="en-US" dirty="0" smtClean="0"/>
          </a:p>
          <a:p>
            <a:r>
              <a:rPr lang="en-US" dirty="0" err="1" smtClean="0"/>
              <a:t>Bijv</a:t>
            </a:r>
            <a:r>
              <a:rPr lang="en-US" dirty="0" smtClean="0"/>
              <a:t>:</a:t>
            </a:r>
          </a:p>
          <a:p>
            <a:r>
              <a:rPr lang="en-US" dirty="0" smtClean="0"/>
              <a:t>- Sanger sequencing</a:t>
            </a:r>
          </a:p>
          <a:p>
            <a:r>
              <a:rPr lang="en-US" dirty="0" smtClean="0"/>
              <a:t>- NGS - pyrosequencing</a:t>
            </a:r>
            <a:endParaRPr lang="en-US" dirty="0"/>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433" y="3566160"/>
            <a:ext cx="4685755" cy="2522102"/>
          </a:xfrm>
          <a:prstGeom prst="rect">
            <a:avLst/>
          </a:prstGeom>
        </p:spPr>
      </p:pic>
    </p:spTree>
    <p:extLst>
      <p:ext uri="{BB962C8B-B14F-4D97-AF65-F5344CB8AC3E}">
        <p14:creationId xmlns:p14="http://schemas.microsoft.com/office/powerpoint/2010/main" val="21977292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5 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6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23849" y="1522567"/>
            <a:ext cx="7886700" cy="3785652"/>
          </a:xfrm>
          <a:prstGeom prst="rect">
            <a:avLst/>
          </a:prstGeom>
        </p:spPr>
        <p:txBody>
          <a:bodyPr wrap="square">
            <a:spAutoFit/>
          </a:bodyPr>
          <a:lstStyle/>
          <a:p>
            <a:r>
              <a:rPr lang="nl-NL" sz="3000" dirty="0" smtClean="0"/>
              <a:t>Bepalen </a:t>
            </a:r>
            <a:r>
              <a:rPr lang="nl-NL" sz="3000" u="sng" dirty="0" smtClean="0"/>
              <a:t>functie</a:t>
            </a:r>
            <a:r>
              <a:rPr lang="nl-NL" sz="3000" dirty="0" smtClean="0"/>
              <a:t> van een gen:</a:t>
            </a:r>
          </a:p>
          <a:p>
            <a:endParaRPr lang="nl-NL" sz="2800" dirty="0" smtClean="0"/>
          </a:p>
          <a:p>
            <a:pPr marL="457200" indent="-457200">
              <a:buFont typeface="Arial" panose="020B0604020202020204" pitchFamily="34" charset="0"/>
              <a:buChar char="•"/>
            </a:pPr>
            <a:r>
              <a:rPr lang="nl-NL" sz="2600" dirty="0" smtClean="0"/>
              <a:t>Vergelijken van sequentie met reeds bekende sequenties en functies</a:t>
            </a:r>
          </a:p>
          <a:p>
            <a:pPr marL="457200" indent="-457200">
              <a:buFont typeface="Arial" panose="020B0604020202020204" pitchFamily="34" charset="0"/>
              <a:buChar char="•"/>
            </a:pPr>
            <a:r>
              <a:rPr lang="nl-NL" sz="2600" dirty="0" smtClean="0"/>
              <a:t>Analyseren expressiepatroon om functie te verklaren</a:t>
            </a:r>
          </a:p>
          <a:p>
            <a:pPr marL="457200" indent="-457200">
              <a:buFont typeface="Arial" panose="020B0604020202020204" pitchFamily="34" charset="0"/>
              <a:buChar char="•"/>
            </a:pPr>
            <a:r>
              <a:rPr lang="nl-NL" sz="2600" dirty="0" err="1" smtClean="0"/>
              <a:t>RNAi</a:t>
            </a:r>
            <a:r>
              <a:rPr lang="nl-NL" sz="2600" dirty="0" smtClean="0"/>
              <a:t> </a:t>
            </a:r>
            <a:r>
              <a:rPr lang="nl-NL" sz="2600" dirty="0"/>
              <a:t>om mRNA van het gen te reguleren (Hs18</a:t>
            </a:r>
            <a:r>
              <a:rPr lang="nl-NL" sz="2600" dirty="0" smtClean="0"/>
              <a:t>)</a:t>
            </a:r>
          </a:p>
          <a:p>
            <a:pPr marL="457200" indent="-457200">
              <a:buFont typeface="Arial" panose="020B0604020202020204" pitchFamily="34" charset="0"/>
              <a:buChar char="•"/>
            </a:pPr>
            <a:r>
              <a:rPr lang="nl-NL" sz="2600" dirty="0" smtClean="0"/>
              <a:t>Maken van een knock-out (K.O.) van het gen </a:t>
            </a:r>
          </a:p>
          <a:p>
            <a:pPr marL="1371600" lvl="2" indent="-457200">
              <a:buFont typeface="Calibri" panose="020F0502020204030204" pitchFamily="34" charset="0"/>
              <a:buChar char="›"/>
            </a:pPr>
            <a:r>
              <a:rPr lang="nl-NL" sz="2600" i="1" dirty="0" smtClean="0"/>
              <a:t>in vitro </a:t>
            </a:r>
            <a:r>
              <a:rPr lang="nl-NL" sz="2600" dirty="0" smtClean="0"/>
              <a:t>mutagenese, m.b.v. gene </a:t>
            </a:r>
            <a:r>
              <a:rPr lang="nl-NL" sz="2600" dirty="0" err="1" smtClean="0"/>
              <a:t>cloning</a:t>
            </a:r>
            <a:r>
              <a:rPr lang="nl-NL" sz="2600" dirty="0" smtClean="0"/>
              <a:t> </a:t>
            </a:r>
          </a:p>
          <a:p>
            <a:pPr marL="1371600" lvl="2" indent="-457200">
              <a:buFont typeface="Calibri" panose="020F0502020204030204" pitchFamily="34" charset="0"/>
              <a:buChar char="›"/>
            </a:pPr>
            <a:r>
              <a:rPr lang="nl-NL" sz="2600" dirty="0" smtClean="0"/>
              <a:t>CRISPR-Cas9 (nieuw)</a:t>
            </a:r>
          </a:p>
        </p:txBody>
      </p:sp>
      <p:sp>
        <p:nvSpPr>
          <p:cNvPr id="3" name="Titel 1"/>
          <p:cNvSpPr txBox="1">
            <a:spLocks/>
          </p:cNvSpPr>
          <p:nvPr/>
        </p:nvSpPr>
        <p:spPr>
          <a:xfrm>
            <a:off x="323849" y="371475"/>
            <a:ext cx="8734425" cy="6667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990600" algn="l"/>
              </a:tabLst>
            </a:pPr>
            <a:r>
              <a:rPr lang="nl-NL" sz="3600" b="1" dirty="0" smtClean="0">
                <a:solidFill>
                  <a:srgbClr val="FF6600"/>
                </a:solidFill>
                <a:latin typeface="+mn-lt"/>
              </a:rPr>
              <a:t>DNA technologie - Analyseren </a:t>
            </a:r>
            <a:r>
              <a:rPr lang="nl-NL" sz="3600" b="1" dirty="0" err="1" smtClean="0">
                <a:solidFill>
                  <a:srgbClr val="FF6600"/>
                </a:solidFill>
                <a:latin typeface="+mn-lt"/>
              </a:rPr>
              <a:t>genfunctie</a:t>
            </a:r>
            <a:endParaRPr lang="en-US" sz="3600" b="1" dirty="0">
              <a:solidFill>
                <a:srgbClr val="FF6600"/>
              </a:solidFill>
              <a:latin typeface="+mn-lt"/>
            </a:endParaRPr>
          </a:p>
        </p:txBody>
      </p:sp>
    </p:spTree>
    <p:extLst>
      <p:ext uri="{BB962C8B-B14F-4D97-AF65-F5344CB8AC3E}">
        <p14:creationId xmlns:p14="http://schemas.microsoft.com/office/powerpoint/2010/main" val="1530574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p:cNvSpPr>
          <p:nvPr/>
        </p:nvSpPr>
        <p:spPr>
          <a:xfrm>
            <a:off x="228600" y="128850"/>
            <a:ext cx="8734425" cy="6667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990600" algn="l"/>
              </a:tabLst>
            </a:pPr>
            <a:r>
              <a:rPr lang="nl-NL" sz="3600" b="1" dirty="0" smtClean="0">
                <a:solidFill>
                  <a:srgbClr val="FF6600"/>
                </a:solidFill>
                <a:latin typeface="+mn-lt"/>
              </a:rPr>
              <a:t>DNA technologie – maken K.O. - CRISPR-Cas9</a:t>
            </a:r>
            <a:endParaRPr lang="en-US" sz="3600" b="1" dirty="0">
              <a:solidFill>
                <a:srgbClr val="FF6600"/>
              </a:solidFill>
              <a:latin typeface="+mn-lt"/>
            </a:endParaRPr>
          </a:p>
        </p:txBody>
      </p:sp>
      <p:sp>
        <p:nvSpPr>
          <p:cNvPr id="3" name="Rechthoek 2">
            <a:extLst>
              <a:ext uri="{FF2B5EF4-FFF2-40B4-BE49-F238E27FC236}">
                <a16:creationId xmlns:a16="http://schemas.microsoft.com/office/drawing/2014/main" id="{CE1B5963-C680-CE46-B446-D45BDB29051F}"/>
              </a:ext>
            </a:extLst>
          </p:cNvPr>
          <p:cNvSpPr/>
          <p:nvPr/>
        </p:nvSpPr>
        <p:spPr>
          <a:xfrm>
            <a:off x="228600" y="545494"/>
            <a:ext cx="8915400" cy="830997"/>
          </a:xfrm>
          <a:prstGeom prst="rect">
            <a:avLst/>
          </a:prstGeom>
        </p:spPr>
        <p:txBody>
          <a:bodyPr wrap="square">
            <a:spAutoFit/>
          </a:bodyPr>
          <a:lstStyle/>
          <a:p>
            <a:r>
              <a:rPr lang="nl-NL" sz="2400" dirty="0" smtClean="0"/>
              <a:t>CRISPR-Cas is ontdekt als ‘immuun’-systeem in bacteriën (het </a:t>
            </a:r>
            <a:r>
              <a:rPr lang="nl-NL" sz="2400" dirty="0"/>
              <a:t>biedt bacteriën </a:t>
            </a:r>
            <a:r>
              <a:rPr lang="nl-NL" sz="2400" dirty="0" smtClean="0"/>
              <a:t>bescherming tegen bacteriofagen)</a:t>
            </a:r>
          </a:p>
        </p:txBody>
      </p:sp>
      <p:grpSp>
        <p:nvGrpSpPr>
          <p:cNvPr id="10" name="Groep 9"/>
          <p:cNvGrpSpPr/>
          <p:nvPr/>
        </p:nvGrpSpPr>
        <p:grpSpPr>
          <a:xfrm>
            <a:off x="228600" y="1543029"/>
            <a:ext cx="8734425" cy="5215433"/>
            <a:chOff x="228600" y="1543029"/>
            <a:chExt cx="8734425" cy="5215433"/>
          </a:xfrm>
        </p:grpSpPr>
        <p:pic>
          <p:nvPicPr>
            <p:cNvPr id="4" name="Afbeelding 3"/>
            <p:cNvPicPr>
              <a:picLocks noChangeAspect="1"/>
            </p:cNvPicPr>
            <p:nvPr/>
          </p:nvPicPr>
          <p:blipFill rotWithShape="1">
            <a:blip r:embed="rId3" cstate="print">
              <a:extLst>
                <a:ext uri="{28A0092B-C50C-407E-A947-70E740481C1C}">
                  <a14:useLocalDpi xmlns:a14="http://schemas.microsoft.com/office/drawing/2010/main" val="0"/>
                </a:ext>
              </a:extLst>
            </a:blip>
            <a:srcRect t="18764" r="50478"/>
            <a:stretch/>
          </p:blipFill>
          <p:spPr>
            <a:xfrm>
              <a:off x="2943296" y="1543029"/>
              <a:ext cx="2876479" cy="3527218"/>
            </a:xfrm>
            <a:prstGeom prst="rect">
              <a:avLst/>
            </a:prstGeom>
          </p:spPr>
        </p:pic>
        <p:pic>
          <p:nvPicPr>
            <p:cNvPr id="5" name="Afbeelding 4"/>
            <p:cNvPicPr>
              <a:picLocks noChangeAspect="1"/>
            </p:cNvPicPr>
            <p:nvPr/>
          </p:nvPicPr>
          <p:blipFill rotWithShape="1">
            <a:blip r:embed="rId3">
              <a:extLst>
                <a:ext uri="{28A0092B-C50C-407E-A947-70E740481C1C}">
                  <a14:useLocalDpi xmlns:a14="http://schemas.microsoft.com/office/drawing/2010/main" val="0"/>
                </a:ext>
              </a:extLst>
            </a:blip>
            <a:srcRect l="50232"/>
            <a:stretch/>
          </p:blipFill>
          <p:spPr>
            <a:xfrm>
              <a:off x="5959963" y="2247900"/>
              <a:ext cx="3003062" cy="4510562"/>
            </a:xfrm>
            <a:prstGeom prst="rect">
              <a:avLst/>
            </a:prstGeom>
          </p:spPr>
        </p:pic>
        <p:sp>
          <p:nvSpPr>
            <p:cNvPr id="6" name="Tekstvak 5"/>
            <p:cNvSpPr txBox="1"/>
            <p:nvPr/>
          </p:nvSpPr>
          <p:spPr>
            <a:xfrm>
              <a:off x="228600" y="1661625"/>
              <a:ext cx="2574508" cy="3170099"/>
            </a:xfrm>
            <a:prstGeom prst="rect">
              <a:avLst/>
            </a:prstGeom>
            <a:noFill/>
          </p:spPr>
          <p:txBody>
            <a:bodyPr wrap="square" rtlCol="0">
              <a:spAutoFit/>
            </a:bodyPr>
            <a:lstStyle/>
            <a:p>
              <a:r>
                <a:rPr lang="nl-NL" sz="2000" dirty="0" smtClean="0"/>
                <a:t>CRISPR – maakt </a:t>
              </a:r>
              <a:r>
                <a:rPr lang="nl-NL" sz="2000" dirty="0" err="1" smtClean="0"/>
                <a:t>guideRNA</a:t>
              </a:r>
              <a:r>
                <a:rPr lang="nl-NL" sz="2000" dirty="0" smtClean="0"/>
                <a:t> (geheugen)</a:t>
              </a:r>
            </a:p>
            <a:p>
              <a:endParaRPr lang="nl-NL" sz="2000" dirty="0" smtClean="0"/>
            </a:p>
            <a:p>
              <a:r>
                <a:rPr lang="nl-NL" sz="1400" dirty="0" smtClean="0"/>
                <a:t>①</a:t>
              </a:r>
              <a:r>
                <a:rPr lang="nl-NL" sz="2000" dirty="0" smtClean="0"/>
                <a:t> </a:t>
              </a:r>
              <a:r>
                <a:rPr lang="nl-NL" sz="2000" dirty="0" err="1" smtClean="0"/>
                <a:t>GuideRNA</a:t>
              </a:r>
              <a:r>
                <a:rPr lang="nl-NL" sz="2000" dirty="0" smtClean="0"/>
                <a:t> + Cas9 </a:t>
              </a:r>
            </a:p>
            <a:p>
              <a:endParaRPr lang="nl-NL" sz="2000" dirty="0"/>
            </a:p>
            <a:p>
              <a:r>
                <a:rPr lang="nl-NL" sz="2000" dirty="0" smtClean="0"/>
                <a:t>Target wordt door </a:t>
              </a:r>
              <a:r>
                <a:rPr lang="nl-NL" sz="2000" dirty="0" err="1" smtClean="0"/>
                <a:t>guideRNA</a:t>
              </a:r>
              <a:r>
                <a:rPr lang="nl-NL" sz="2000" dirty="0" smtClean="0"/>
                <a:t> bepaald</a:t>
              </a:r>
            </a:p>
            <a:p>
              <a:endParaRPr lang="nl-NL" sz="2000" dirty="0"/>
            </a:p>
            <a:p>
              <a:r>
                <a:rPr lang="nl-NL" sz="1400" dirty="0" smtClean="0"/>
                <a:t>② </a:t>
              </a:r>
              <a:r>
                <a:rPr lang="nl-NL" sz="2000" dirty="0" smtClean="0"/>
                <a:t>Cas9 knipt </a:t>
              </a:r>
              <a:r>
                <a:rPr lang="nl-NL" sz="2000" dirty="0" err="1" smtClean="0"/>
                <a:t>dsDNA</a:t>
              </a:r>
              <a:r>
                <a:rPr lang="nl-NL" sz="2000" dirty="0" smtClean="0"/>
                <a:t> target</a:t>
              </a:r>
              <a:endParaRPr lang="nl-NL" sz="2000" dirty="0"/>
            </a:p>
          </p:txBody>
        </p:sp>
      </p:grpSp>
      <p:grpSp>
        <p:nvGrpSpPr>
          <p:cNvPr id="11" name="Groep 10"/>
          <p:cNvGrpSpPr/>
          <p:nvPr/>
        </p:nvGrpSpPr>
        <p:grpSpPr>
          <a:xfrm>
            <a:off x="228600" y="5196016"/>
            <a:ext cx="5591175" cy="1485026"/>
            <a:chOff x="228600" y="5196016"/>
            <a:chExt cx="5591175" cy="1485026"/>
          </a:xfrm>
        </p:grpSpPr>
        <p:sp>
          <p:nvSpPr>
            <p:cNvPr id="7" name="Tekstvak 6"/>
            <p:cNvSpPr txBox="1"/>
            <p:nvPr/>
          </p:nvSpPr>
          <p:spPr>
            <a:xfrm>
              <a:off x="228600" y="5196016"/>
              <a:ext cx="5591175" cy="1323439"/>
            </a:xfrm>
            <a:prstGeom prst="rect">
              <a:avLst/>
            </a:prstGeom>
            <a:noFill/>
          </p:spPr>
          <p:txBody>
            <a:bodyPr wrap="square" rtlCol="0">
              <a:spAutoFit/>
            </a:bodyPr>
            <a:lstStyle/>
            <a:p>
              <a:r>
                <a:rPr lang="nl-NL" sz="2000" dirty="0"/>
                <a:t>Door onderzoekers aangepast </a:t>
              </a:r>
              <a:r>
                <a:rPr lang="nl-NL" sz="2000" dirty="0" smtClean="0"/>
                <a:t>als methode om:</a:t>
              </a:r>
            </a:p>
            <a:p>
              <a:pPr marL="266700" indent="-266700">
                <a:buFont typeface="+mj-lt"/>
                <a:buAutoNum type="alphaLcParenR"/>
              </a:pPr>
              <a:r>
                <a:rPr lang="nl-NL" sz="2000" dirty="0" smtClean="0"/>
                <a:t>Een knock-out te maken (bestuderen functie gen)</a:t>
              </a:r>
            </a:p>
            <a:p>
              <a:pPr marL="266700" indent="-266700">
                <a:buFont typeface="+mj-lt"/>
                <a:buAutoNum type="alphaLcParenR"/>
              </a:pPr>
              <a:r>
                <a:rPr lang="nl-NL" sz="2000" dirty="0" smtClean="0"/>
                <a:t>Genen te repareren waarin in een mutatie zit</a:t>
              </a:r>
            </a:p>
            <a:p>
              <a:pPr marL="266700" indent="-266700">
                <a:buFont typeface="+mj-lt"/>
                <a:buAutoNum type="alphaLcParenR"/>
              </a:pPr>
              <a:r>
                <a:rPr lang="nl-NL" sz="2000" dirty="0" smtClean="0"/>
                <a:t>… …</a:t>
              </a:r>
              <a:endParaRPr lang="nl-NL" sz="2000" dirty="0"/>
            </a:p>
          </p:txBody>
        </p:sp>
        <p:sp>
          <p:nvSpPr>
            <p:cNvPr id="8" name="Tekstvak 7"/>
            <p:cNvSpPr txBox="1"/>
            <p:nvPr/>
          </p:nvSpPr>
          <p:spPr>
            <a:xfrm>
              <a:off x="2247691" y="6280932"/>
              <a:ext cx="1220470" cy="400110"/>
            </a:xfrm>
            <a:prstGeom prst="rect">
              <a:avLst/>
            </a:prstGeom>
            <a:noFill/>
          </p:spPr>
          <p:txBody>
            <a:bodyPr wrap="square" rtlCol="0">
              <a:spAutoFit/>
            </a:bodyPr>
            <a:lstStyle/>
            <a:p>
              <a:r>
                <a:rPr lang="nl-NL" sz="2000" dirty="0" smtClean="0">
                  <a:solidFill>
                    <a:srgbClr val="0070C0"/>
                  </a:solidFill>
                  <a:hlinkClick r:id="rId4"/>
                </a:rPr>
                <a:t>Filmpje</a:t>
              </a:r>
              <a:endParaRPr lang="nl-NL" sz="2000" dirty="0">
                <a:solidFill>
                  <a:srgbClr val="0070C0"/>
                </a:solidFill>
              </a:endParaRPr>
            </a:p>
          </p:txBody>
        </p:sp>
        <p:sp>
          <p:nvSpPr>
            <p:cNvPr id="9" name="Rechthoek 8"/>
            <p:cNvSpPr/>
            <p:nvPr/>
          </p:nvSpPr>
          <p:spPr>
            <a:xfrm>
              <a:off x="3538255" y="6296321"/>
              <a:ext cx="1836385" cy="369332"/>
            </a:xfrm>
            <a:prstGeom prst="rect">
              <a:avLst/>
            </a:prstGeom>
          </p:spPr>
          <p:txBody>
            <a:bodyPr wrap="square">
              <a:spAutoFit/>
            </a:bodyPr>
            <a:lstStyle/>
            <a:p>
              <a:r>
                <a:rPr lang="nl-NL" dirty="0" smtClean="0">
                  <a:hlinkClick r:id="rId5"/>
                </a:rPr>
                <a:t>Nog een filmpje</a:t>
              </a:r>
              <a:endParaRPr lang="nl-NL" dirty="0"/>
            </a:p>
          </p:txBody>
        </p:sp>
      </p:grpSp>
    </p:spTree>
    <p:extLst>
      <p:ext uri="{BB962C8B-B14F-4D97-AF65-F5344CB8AC3E}">
        <p14:creationId xmlns:p14="http://schemas.microsoft.com/office/powerpoint/2010/main" val="177682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p:cNvSpPr>
          <p:nvPr/>
        </p:nvSpPr>
        <p:spPr>
          <a:xfrm>
            <a:off x="228600" y="266647"/>
            <a:ext cx="8734425" cy="6667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990600" algn="l"/>
              </a:tabLst>
            </a:pPr>
            <a:r>
              <a:rPr lang="nl-NL" sz="3600" b="1" dirty="0" smtClean="0">
                <a:solidFill>
                  <a:srgbClr val="FF6600"/>
                </a:solidFill>
                <a:latin typeface="+mn-lt"/>
              </a:rPr>
              <a:t>DNA technologie – maken K.O. – </a:t>
            </a:r>
            <a:r>
              <a:rPr lang="nl-NL" sz="3600" b="1" dirty="0" err="1" smtClean="0">
                <a:solidFill>
                  <a:srgbClr val="FF6600"/>
                </a:solidFill>
                <a:latin typeface="+mn-lt"/>
              </a:rPr>
              <a:t>humans</a:t>
            </a:r>
            <a:r>
              <a:rPr lang="nl-NL" sz="3600" b="1" dirty="0" smtClean="0">
                <a:solidFill>
                  <a:srgbClr val="FF6600"/>
                </a:solidFill>
                <a:latin typeface="+mn-lt"/>
              </a:rPr>
              <a:t>?</a:t>
            </a:r>
            <a:endParaRPr lang="en-US" sz="3600" b="1" dirty="0">
              <a:solidFill>
                <a:srgbClr val="FF6600"/>
              </a:solidFill>
              <a:latin typeface="+mn-lt"/>
            </a:endParaRPr>
          </a:p>
        </p:txBody>
      </p:sp>
      <p:sp>
        <p:nvSpPr>
          <p:cNvPr id="4" name="Tekstvak 3"/>
          <p:cNvSpPr txBox="1"/>
          <p:nvPr/>
        </p:nvSpPr>
        <p:spPr>
          <a:xfrm>
            <a:off x="342900" y="1066800"/>
            <a:ext cx="8324850" cy="646331"/>
          </a:xfrm>
          <a:prstGeom prst="rect">
            <a:avLst/>
          </a:prstGeom>
          <a:noFill/>
        </p:spPr>
        <p:txBody>
          <a:bodyPr wrap="square" rtlCol="0">
            <a:spAutoFit/>
          </a:bodyPr>
          <a:lstStyle/>
          <a:p>
            <a:r>
              <a:rPr lang="nl-NL" dirty="0" smtClean="0"/>
              <a:t>Maken K.O. in mensen om functie gen te analyseren geeft ethische problemen</a:t>
            </a:r>
          </a:p>
          <a:p>
            <a:r>
              <a:rPr lang="nl-NL" dirty="0" smtClean="0">
                <a:sym typeface="Wingdings" panose="05000000000000000000" pitchFamily="2" charset="2"/>
              </a:rPr>
              <a:t> </a:t>
            </a:r>
            <a:r>
              <a:rPr lang="nl-NL" dirty="0" err="1" smtClean="0">
                <a:sym typeface="Wingdings" panose="05000000000000000000" pitchFamily="2" charset="2"/>
              </a:rPr>
              <a:t>Genome</a:t>
            </a:r>
            <a:r>
              <a:rPr lang="nl-NL" dirty="0" smtClean="0">
                <a:sym typeface="Wingdings" panose="05000000000000000000" pitchFamily="2" charset="2"/>
              </a:rPr>
              <a:t> Wide Association Studies (GWAS) om </a:t>
            </a:r>
            <a:r>
              <a:rPr lang="nl-NL" dirty="0" err="1" smtClean="0">
                <a:sym typeface="Wingdings" panose="05000000000000000000" pitchFamily="2" charset="2"/>
              </a:rPr>
              <a:t>genfunctie</a:t>
            </a:r>
            <a:r>
              <a:rPr lang="nl-NL" dirty="0" smtClean="0">
                <a:sym typeface="Wingdings" panose="05000000000000000000" pitchFamily="2" charset="2"/>
              </a:rPr>
              <a:t> te achterhalen</a:t>
            </a:r>
            <a:endParaRPr lang="nl-NL" dirty="0"/>
          </a:p>
        </p:txBody>
      </p:sp>
      <p:pic>
        <p:nvPicPr>
          <p:cNvPr id="5122" name="Picture 2" descr="https://www.ebi.ac.uk/training/online/sites/ebi.ac.uk.training.online/files/resize/GWAS/GWAS3-700x6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2085975"/>
            <a:ext cx="4460374" cy="3912385"/>
          </a:xfrm>
          <a:prstGeom prst="rect">
            <a:avLst/>
          </a:prstGeom>
          <a:noFill/>
          <a:extLst>
            <a:ext uri="{909E8E84-426E-40DD-AFC4-6F175D3DCCD1}">
              <a14:hiddenFill xmlns:a14="http://schemas.microsoft.com/office/drawing/2010/main">
                <a:solidFill>
                  <a:srgbClr val="FFFFFF"/>
                </a:solidFill>
              </a14:hiddenFill>
            </a:ext>
          </a:extLst>
        </p:spPr>
      </p:pic>
      <p:sp>
        <p:nvSpPr>
          <p:cNvPr id="5" name="Rechthoek 4"/>
          <p:cNvSpPr/>
          <p:nvPr/>
        </p:nvSpPr>
        <p:spPr>
          <a:xfrm>
            <a:off x="342900" y="6024545"/>
            <a:ext cx="4572000" cy="400110"/>
          </a:xfrm>
          <a:prstGeom prst="rect">
            <a:avLst/>
          </a:prstGeom>
        </p:spPr>
        <p:txBody>
          <a:bodyPr>
            <a:spAutoFit/>
          </a:bodyPr>
          <a:lstStyle/>
          <a:p>
            <a:r>
              <a:rPr lang="nl-NL" sz="1000" dirty="0"/>
              <a:t>https://www.ebi.ac.uk/training/online/course/gwas-catalog-exploring-snp-trait-associations/why-do-we-need-gwas-catalog/what-are-genome</a:t>
            </a:r>
          </a:p>
        </p:txBody>
      </p:sp>
      <p:sp>
        <p:nvSpPr>
          <p:cNvPr id="6" name="Tekstvak 5"/>
          <p:cNvSpPr txBox="1"/>
          <p:nvPr/>
        </p:nvSpPr>
        <p:spPr>
          <a:xfrm>
            <a:off x="5286375" y="1992672"/>
            <a:ext cx="3676650" cy="4308872"/>
          </a:xfrm>
          <a:prstGeom prst="rect">
            <a:avLst/>
          </a:prstGeom>
          <a:noFill/>
        </p:spPr>
        <p:txBody>
          <a:bodyPr wrap="square" rtlCol="0">
            <a:spAutoFit/>
          </a:bodyPr>
          <a:lstStyle/>
          <a:p>
            <a:r>
              <a:rPr lang="nl-NL" sz="2200" b="1" dirty="0" smtClean="0"/>
              <a:t>GWAS:</a:t>
            </a:r>
          </a:p>
          <a:p>
            <a:endParaRPr lang="nl-NL" dirty="0" smtClean="0"/>
          </a:p>
          <a:p>
            <a:r>
              <a:rPr lang="nl-NL" dirty="0" smtClean="0"/>
              <a:t>Vergelijken groep ‘patiënten’ met gezonde controles</a:t>
            </a:r>
          </a:p>
          <a:p>
            <a:r>
              <a:rPr lang="nl-NL" dirty="0" smtClean="0"/>
              <a:t>Verschillen in DNA (</a:t>
            </a:r>
            <a:r>
              <a:rPr lang="nl-NL" dirty="0" err="1" smtClean="0"/>
              <a:t>polymorfismes</a:t>
            </a:r>
            <a:r>
              <a:rPr lang="nl-NL" dirty="0" smtClean="0"/>
              <a:t>) opsporen </a:t>
            </a:r>
            <a:r>
              <a:rPr lang="nl-NL" dirty="0" smtClean="0">
                <a:sym typeface="Wingdings" panose="05000000000000000000" pitchFamily="2" charset="2"/>
              </a:rPr>
              <a:t> </a:t>
            </a:r>
            <a:r>
              <a:rPr lang="nl-NL" u="sng" dirty="0" smtClean="0">
                <a:sym typeface="Wingdings" panose="05000000000000000000" pitchFamily="2" charset="2"/>
              </a:rPr>
              <a:t>DNA markers </a:t>
            </a:r>
          </a:p>
          <a:p>
            <a:endParaRPr lang="nl-NL" dirty="0" smtClean="0">
              <a:sym typeface="Wingdings" panose="05000000000000000000" pitchFamily="2" charset="2"/>
            </a:endParaRPr>
          </a:p>
          <a:p>
            <a:r>
              <a:rPr lang="nl-NL" dirty="0" smtClean="0">
                <a:sym typeface="Wingdings" panose="05000000000000000000" pitchFamily="2" charset="2"/>
              </a:rPr>
              <a:t>Deze markers hoeven zelf niet de ziekte te veroorzaken, maar zijn gelinkt aan de ziekte.</a:t>
            </a:r>
          </a:p>
          <a:p>
            <a:endParaRPr lang="nl-NL" dirty="0">
              <a:sym typeface="Wingdings" panose="05000000000000000000" pitchFamily="2" charset="2"/>
            </a:endParaRPr>
          </a:p>
          <a:p>
            <a:r>
              <a:rPr lang="nl-NL" dirty="0" smtClean="0">
                <a:sym typeface="Wingdings" panose="05000000000000000000" pitchFamily="2" charset="2"/>
              </a:rPr>
              <a:t>DNA-markers: </a:t>
            </a:r>
            <a:r>
              <a:rPr lang="nl-NL" u="sng" dirty="0" smtClean="0">
                <a:sym typeface="Wingdings" panose="05000000000000000000" pitchFamily="2" charset="2"/>
              </a:rPr>
              <a:t>S</a:t>
            </a:r>
            <a:r>
              <a:rPr lang="nl-NL" dirty="0" smtClean="0">
                <a:sym typeface="Wingdings" panose="05000000000000000000" pitchFamily="2" charset="2"/>
              </a:rPr>
              <a:t>ingle </a:t>
            </a:r>
            <a:r>
              <a:rPr lang="nl-NL" u="sng" dirty="0" smtClean="0">
                <a:sym typeface="Wingdings" panose="05000000000000000000" pitchFamily="2" charset="2"/>
              </a:rPr>
              <a:t>N</a:t>
            </a:r>
            <a:r>
              <a:rPr lang="nl-NL" dirty="0" smtClean="0">
                <a:sym typeface="Wingdings" panose="05000000000000000000" pitchFamily="2" charset="2"/>
              </a:rPr>
              <a:t>ucleotide </a:t>
            </a:r>
            <a:r>
              <a:rPr lang="nl-NL" u="sng" dirty="0" err="1" smtClean="0">
                <a:sym typeface="Wingdings" panose="05000000000000000000" pitchFamily="2" charset="2"/>
              </a:rPr>
              <a:t>P</a:t>
            </a:r>
            <a:r>
              <a:rPr lang="nl-NL" dirty="0" err="1" smtClean="0">
                <a:sym typeface="Wingdings" panose="05000000000000000000" pitchFamily="2" charset="2"/>
              </a:rPr>
              <a:t>olymorfismes</a:t>
            </a:r>
            <a:r>
              <a:rPr lang="nl-NL" dirty="0" smtClean="0">
                <a:sym typeface="Wingdings" panose="05000000000000000000" pitchFamily="2" charset="2"/>
              </a:rPr>
              <a:t> (</a:t>
            </a:r>
            <a:r>
              <a:rPr lang="nl-NL" b="1" dirty="0" err="1" smtClean="0">
                <a:sym typeface="Wingdings" panose="05000000000000000000" pitchFamily="2" charset="2"/>
              </a:rPr>
              <a:t>SNP’s</a:t>
            </a:r>
            <a:r>
              <a:rPr lang="nl-NL" dirty="0" smtClean="0">
                <a:sym typeface="Wingdings" panose="05000000000000000000" pitchFamily="2" charset="2"/>
              </a:rPr>
              <a:t>) of </a:t>
            </a:r>
            <a:r>
              <a:rPr lang="nl-NL" dirty="0" err="1" smtClean="0">
                <a:sym typeface="Wingdings" panose="05000000000000000000" pitchFamily="2" charset="2"/>
              </a:rPr>
              <a:t>Restriction</a:t>
            </a:r>
            <a:r>
              <a:rPr lang="nl-NL" dirty="0" smtClean="0">
                <a:sym typeface="Wingdings" panose="05000000000000000000" pitchFamily="2" charset="2"/>
              </a:rPr>
              <a:t> Fragment </a:t>
            </a:r>
            <a:r>
              <a:rPr lang="nl-NL" dirty="0" err="1" smtClean="0">
                <a:sym typeface="Wingdings" panose="05000000000000000000" pitchFamily="2" charset="2"/>
              </a:rPr>
              <a:t>Length</a:t>
            </a:r>
            <a:r>
              <a:rPr lang="nl-NL" dirty="0" smtClean="0">
                <a:sym typeface="Wingdings" panose="05000000000000000000" pitchFamily="2" charset="2"/>
              </a:rPr>
              <a:t> </a:t>
            </a:r>
            <a:r>
              <a:rPr lang="nl-NL" dirty="0" err="1" smtClean="0">
                <a:sym typeface="Wingdings" panose="05000000000000000000" pitchFamily="2" charset="2"/>
              </a:rPr>
              <a:t>Polymorfismes</a:t>
            </a:r>
            <a:r>
              <a:rPr lang="nl-NL" dirty="0" smtClean="0">
                <a:sym typeface="Wingdings" panose="05000000000000000000" pitchFamily="2" charset="2"/>
              </a:rPr>
              <a:t> (</a:t>
            </a:r>
            <a:r>
              <a:rPr lang="nl-NL" b="1" dirty="0" err="1" smtClean="0">
                <a:sym typeface="Wingdings" panose="05000000000000000000" pitchFamily="2" charset="2"/>
              </a:rPr>
              <a:t>RFLP’s</a:t>
            </a:r>
            <a:r>
              <a:rPr lang="nl-NL" dirty="0" smtClean="0">
                <a:sym typeface="Wingdings" panose="05000000000000000000" pitchFamily="2" charset="2"/>
              </a:rPr>
              <a:t>) of … .</a:t>
            </a:r>
            <a:endParaRPr lang="nl-NL" dirty="0"/>
          </a:p>
        </p:txBody>
      </p:sp>
    </p:spTree>
    <p:extLst>
      <p:ext uri="{BB962C8B-B14F-4D97-AF65-F5344CB8AC3E}">
        <p14:creationId xmlns:p14="http://schemas.microsoft.com/office/powerpoint/2010/main" val="958578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p:cNvSpPr>
          <p:nvPr/>
        </p:nvSpPr>
        <p:spPr>
          <a:xfrm>
            <a:off x="228600" y="266647"/>
            <a:ext cx="8734425" cy="66675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990600" algn="l"/>
              </a:tabLst>
            </a:pPr>
            <a:r>
              <a:rPr lang="nl-NL" sz="3600" b="1" dirty="0" smtClean="0">
                <a:solidFill>
                  <a:srgbClr val="FF6600"/>
                </a:solidFill>
                <a:latin typeface="+mn-lt"/>
              </a:rPr>
              <a:t>DNA technologie – </a:t>
            </a:r>
            <a:r>
              <a:rPr lang="nl-NL" sz="3600" b="1" dirty="0" err="1" smtClean="0">
                <a:solidFill>
                  <a:srgbClr val="FF6600"/>
                </a:solidFill>
                <a:latin typeface="+mn-lt"/>
              </a:rPr>
              <a:t>SNP’s</a:t>
            </a:r>
            <a:r>
              <a:rPr lang="nl-NL" sz="3600" b="1" dirty="0" smtClean="0">
                <a:solidFill>
                  <a:srgbClr val="FF6600"/>
                </a:solidFill>
                <a:latin typeface="+mn-lt"/>
              </a:rPr>
              <a:t> en </a:t>
            </a:r>
            <a:r>
              <a:rPr lang="nl-NL" sz="3600" b="1" dirty="0" err="1" smtClean="0">
                <a:solidFill>
                  <a:srgbClr val="FF6600"/>
                </a:solidFill>
                <a:latin typeface="+mn-lt"/>
              </a:rPr>
              <a:t>RFLP’s</a:t>
            </a:r>
            <a:endParaRPr lang="en-US" sz="3600" b="1" dirty="0">
              <a:solidFill>
                <a:srgbClr val="FF6600"/>
              </a:solidFill>
              <a:latin typeface="+mn-lt"/>
            </a:endParaRPr>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587" y="1371873"/>
            <a:ext cx="5670042" cy="1205187"/>
          </a:xfrm>
          <a:prstGeom prst="rect">
            <a:avLst/>
          </a:prstGeom>
        </p:spPr>
      </p:pic>
      <p:pic>
        <p:nvPicPr>
          <p:cNvPr id="4" name="Picture 5" descr="20_09RFLPAnalysis_L"/>
          <p:cNvPicPr>
            <a:picLocks noChangeAspect="1" noChangeArrowheads="1"/>
          </p:cNvPicPr>
          <p:nvPr/>
        </p:nvPicPr>
        <p:blipFill rotWithShape="1">
          <a:blip r:embed="rId4" cstate="print"/>
          <a:srcRect b="48973"/>
          <a:stretch/>
        </p:blipFill>
        <p:spPr>
          <a:xfrm>
            <a:off x="228600" y="3871213"/>
            <a:ext cx="3819525" cy="2707183"/>
          </a:xfrm>
          <a:prstGeom prst="rect">
            <a:avLst/>
          </a:prstGeom>
          <a:noFill/>
          <a:ln/>
        </p:spPr>
      </p:pic>
      <p:pic>
        <p:nvPicPr>
          <p:cNvPr id="5" name="Picture 5" descr="20_09RFLPAnalysis_L"/>
          <p:cNvPicPr>
            <a:picLocks noChangeAspect="1" noChangeArrowheads="1"/>
          </p:cNvPicPr>
          <p:nvPr/>
        </p:nvPicPr>
        <p:blipFill rotWithShape="1">
          <a:blip r:embed="rId4" cstate="print"/>
          <a:srcRect t="51920" b="-593"/>
          <a:stretch/>
        </p:blipFill>
        <p:spPr>
          <a:xfrm>
            <a:off x="4547295" y="3963913"/>
            <a:ext cx="3621263" cy="2448272"/>
          </a:xfrm>
          <a:prstGeom prst="rect">
            <a:avLst/>
          </a:prstGeom>
          <a:noFill/>
          <a:ln/>
        </p:spPr>
      </p:pic>
      <p:sp>
        <p:nvSpPr>
          <p:cNvPr id="6" name="Rectangle 5"/>
          <p:cNvSpPr/>
          <p:nvPr/>
        </p:nvSpPr>
        <p:spPr bwMode="auto">
          <a:xfrm>
            <a:off x="228600" y="1275843"/>
            <a:ext cx="2120429" cy="1126462"/>
          </a:xfrm>
          <a:prstGeom prst="rect">
            <a:avLst/>
          </a:prstGeom>
        </p:spPr>
        <p:txBody>
          <a:bodyPr wrap="square">
            <a:spAutoFit/>
          </a:bodyPr>
          <a:lstStyle/>
          <a:p>
            <a:pPr>
              <a:spcBef>
                <a:spcPct val="20000"/>
              </a:spcBef>
              <a:defRPr/>
            </a:pPr>
            <a:r>
              <a:rPr lang="nl-NL" sz="2100" b="1" kern="0" baseline="0" dirty="0" err="1" smtClean="0">
                <a:ea typeface="ＭＳ Ｐゴシック" pitchFamily="-96" charset="-128"/>
              </a:rPr>
              <a:t>SNP</a:t>
            </a:r>
            <a:r>
              <a:rPr lang="nl-NL" sz="2100" kern="0" baseline="0" dirty="0" err="1" smtClean="0">
                <a:ea typeface="ＭＳ Ｐゴシック" pitchFamily="-96" charset="-128"/>
              </a:rPr>
              <a:t>s</a:t>
            </a:r>
            <a:endParaRPr lang="nl-NL" sz="2100" kern="0" baseline="0" dirty="0" smtClean="0">
              <a:ea typeface="ＭＳ Ｐゴシック" pitchFamily="-96" charset="-128"/>
            </a:endParaRPr>
          </a:p>
          <a:p>
            <a:pPr>
              <a:spcBef>
                <a:spcPct val="20000"/>
              </a:spcBef>
              <a:defRPr/>
            </a:pPr>
            <a:r>
              <a:rPr lang="nl-NL" sz="2100" kern="0" dirty="0" smtClean="0">
                <a:ea typeface="ＭＳ Ｐゴシック" pitchFamily="-96" charset="-128"/>
              </a:rPr>
              <a:t>Single Nucleotide </a:t>
            </a:r>
            <a:r>
              <a:rPr lang="nl-NL" sz="2100" kern="0" dirty="0" err="1" smtClean="0">
                <a:ea typeface="ＭＳ Ｐゴシック" pitchFamily="-96" charset="-128"/>
              </a:rPr>
              <a:t>Polymorphism</a:t>
            </a:r>
            <a:endParaRPr lang="nl-NL" sz="2100" kern="0" baseline="0" dirty="0">
              <a:ea typeface="ＭＳ Ｐゴシック" pitchFamily="-96" charset="-128"/>
            </a:endParaRPr>
          </a:p>
        </p:txBody>
      </p:sp>
      <p:sp>
        <p:nvSpPr>
          <p:cNvPr id="7" name="Rectangle 6"/>
          <p:cNvSpPr/>
          <p:nvPr/>
        </p:nvSpPr>
        <p:spPr bwMode="auto">
          <a:xfrm>
            <a:off x="228600" y="2776138"/>
            <a:ext cx="6686550" cy="803297"/>
          </a:xfrm>
          <a:prstGeom prst="rect">
            <a:avLst/>
          </a:prstGeom>
        </p:spPr>
        <p:txBody>
          <a:bodyPr wrap="square">
            <a:spAutoFit/>
          </a:bodyPr>
          <a:lstStyle/>
          <a:p>
            <a:pPr>
              <a:spcBef>
                <a:spcPct val="20000"/>
              </a:spcBef>
              <a:defRPr/>
            </a:pPr>
            <a:r>
              <a:rPr lang="nl-NL" sz="2100" b="1" kern="0" dirty="0" err="1" smtClean="0">
                <a:ea typeface="ＭＳ Ｐゴシック" pitchFamily="-96" charset="-128"/>
              </a:rPr>
              <a:t>RFLP</a:t>
            </a:r>
            <a:r>
              <a:rPr lang="nl-NL" sz="2100" kern="0" baseline="0" dirty="0" err="1" smtClean="0">
                <a:ea typeface="ＭＳ Ｐゴシック" pitchFamily="-96" charset="-128"/>
              </a:rPr>
              <a:t>s</a:t>
            </a:r>
            <a:endParaRPr lang="nl-NL" sz="2100" kern="0" baseline="0" dirty="0" smtClean="0">
              <a:ea typeface="ＭＳ Ｐゴシック" pitchFamily="-96" charset="-128"/>
            </a:endParaRPr>
          </a:p>
          <a:p>
            <a:pPr>
              <a:spcBef>
                <a:spcPct val="20000"/>
              </a:spcBef>
              <a:defRPr/>
            </a:pPr>
            <a:r>
              <a:rPr lang="nl-NL" sz="2100" kern="0" dirty="0" err="1" smtClean="0">
                <a:ea typeface="ＭＳ Ｐゴシック" pitchFamily="-96" charset="-128"/>
              </a:rPr>
              <a:t>Restriction</a:t>
            </a:r>
            <a:r>
              <a:rPr lang="nl-NL" sz="2100" kern="0" dirty="0" smtClean="0">
                <a:ea typeface="ＭＳ Ｐゴシック" pitchFamily="-96" charset="-128"/>
              </a:rPr>
              <a:t> Fragment </a:t>
            </a:r>
            <a:r>
              <a:rPr lang="nl-NL" sz="2100" kern="0" dirty="0" err="1" smtClean="0">
                <a:ea typeface="ＭＳ Ｐゴシック" pitchFamily="-96" charset="-128"/>
              </a:rPr>
              <a:t>Length</a:t>
            </a:r>
            <a:r>
              <a:rPr lang="nl-NL" sz="2100" kern="0" dirty="0" smtClean="0">
                <a:ea typeface="ＭＳ Ｐゴシック" pitchFamily="-96" charset="-128"/>
              </a:rPr>
              <a:t> </a:t>
            </a:r>
            <a:r>
              <a:rPr lang="nl-NL" sz="2100" kern="0" dirty="0" err="1" smtClean="0">
                <a:ea typeface="ＭＳ Ｐゴシック" pitchFamily="-96" charset="-128"/>
              </a:rPr>
              <a:t>Polymorphism</a:t>
            </a:r>
            <a:endParaRPr lang="nl-NL" sz="2100" kern="0" baseline="0" dirty="0">
              <a:ea typeface="ＭＳ Ｐゴシック" pitchFamily="-96" charset="-128"/>
            </a:endParaRPr>
          </a:p>
        </p:txBody>
      </p:sp>
    </p:spTree>
    <p:extLst>
      <p:ext uri="{BB962C8B-B14F-4D97-AF65-F5344CB8AC3E}">
        <p14:creationId xmlns:p14="http://schemas.microsoft.com/office/powerpoint/2010/main" val="338410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2193" y="1032375"/>
            <a:ext cx="8475793" cy="144016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NL" sz="2600" b="1" dirty="0" smtClean="0">
                <a:latin typeface="+mn-lt"/>
              </a:rPr>
              <a:t>Welke van de volgende technieken gebruikt gelabelde </a:t>
            </a:r>
            <a:r>
              <a:rPr lang="nl-NL" sz="2600" b="1" dirty="0" err="1" smtClean="0">
                <a:latin typeface="+mn-lt"/>
              </a:rPr>
              <a:t>probes</a:t>
            </a:r>
            <a:r>
              <a:rPr lang="nl-NL" sz="2600" b="1" dirty="0" smtClean="0">
                <a:latin typeface="+mn-lt"/>
              </a:rPr>
              <a:t> om de expressie van genen in hele weefsels en organismen aan te tonen?</a:t>
            </a:r>
            <a:endParaRPr lang="nl-NL" sz="2600" b="1" dirty="0">
              <a:latin typeface="+mn-lt"/>
            </a:endParaRPr>
          </a:p>
        </p:txBody>
      </p:sp>
      <p:sp>
        <p:nvSpPr>
          <p:cNvPr id="12" name="Tekstvak 11">
            <a:extLst>
              <a:ext uri="{FF2B5EF4-FFF2-40B4-BE49-F238E27FC236}">
                <a16:creationId xmlns:a16="http://schemas.microsoft.com/office/drawing/2014/main" id="{B54BC664-15B0-344E-A983-6303E8F87741}"/>
              </a:ext>
            </a:extLst>
          </p:cNvPr>
          <p:cNvSpPr txBox="1"/>
          <p:nvPr/>
        </p:nvSpPr>
        <p:spPr>
          <a:xfrm>
            <a:off x="452193" y="302900"/>
            <a:ext cx="7848872" cy="707886"/>
          </a:xfrm>
          <a:prstGeom prst="rect">
            <a:avLst/>
          </a:prstGeom>
          <a:noFill/>
        </p:spPr>
        <p:txBody>
          <a:bodyPr wrap="square" rtlCol="0">
            <a:spAutoFit/>
          </a:bodyPr>
          <a:lstStyle/>
          <a:p>
            <a:r>
              <a:rPr lang="nl-NL" sz="4000" b="1" dirty="0" smtClean="0">
                <a:solidFill>
                  <a:srgbClr val="FF6600"/>
                </a:solidFill>
              </a:rPr>
              <a:t>Opdracht</a:t>
            </a:r>
            <a:endParaRPr lang="nl-NL" sz="4000" b="1" dirty="0">
              <a:solidFill>
                <a:srgbClr val="FF6600"/>
              </a:solidFill>
            </a:endParaRPr>
          </a:p>
        </p:txBody>
      </p:sp>
      <p:sp>
        <p:nvSpPr>
          <p:cNvPr id="2" name="Tekstvak 1"/>
          <p:cNvSpPr txBox="1"/>
          <p:nvPr/>
        </p:nvSpPr>
        <p:spPr>
          <a:xfrm>
            <a:off x="452193" y="2897496"/>
            <a:ext cx="4351917" cy="1692771"/>
          </a:xfrm>
          <a:prstGeom prst="rect">
            <a:avLst/>
          </a:prstGeom>
          <a:noFill/>
        </p:spPr>
        <p:txBody>
          <a:bodyPr wrap="square" rtlCol="0">
            <a:spAutoFit/>
          </a:bodyPr>
          <a:lstStyle/>
          <a:p>
            <a:pPr marL="514350" indent="-514350">
              <a:buFont typeface="+mj-lt"/>
              <a:buAutoNum type="alphaUcPeriod"/>
            </a:pPr>
            <a:r>
              <a:rPr lang="nl-NL" sz="2600" dirty="0" smtClean="0"/>
              <a:t>RT-PCR</a:t>
            </a:r>
          </a:p>
          <a:p>
            <a:pPr marL="514350" indent="-514350">
              <a:buFont typeface="+mj-lt"/>
              <a:buAutoNum type="alphaUcPeriod"/>
            </a:pPr>
            <a:r>
              <a:rPr lang="nl-NL" sz="2600" dirty="0" smtClean="0"/>
              <a:t>DNA micro-arrays </a:t>
            </a:r>
          </a:p>
          <a:p>
            <a:pPr marL="514350" indent="-514350">
              <a:buFont typeface="+mj-lt"/>
              <a:buAutoNum type="alphaUcPeriod"/>
            </a:pPr>
            <a:r>
              <a:rPr lang="nl-NL" sz="2600" i="1" dirty="0" smtClean="0"/>
              <a:t>In situ </a:t>
            </a:r>
            <a:r>
              <a:rPr lang="nl-NL" sz="2600" dirty="0" smtClean="0"/>
              <a:t>hybridisatie</a:t>
            </a:r>
          </a:p>
          <a:p>
            <a:pPr marL="514350" indent="-514350">
              <a:buFont typeface="+mj-lt"/>
              <a:buAutoNum type="alphaUcPeriod"/>
            </a:pPr>
            <a:r>
              <a:rPr lang="nl-NL" sz="2600" dirty="0" smtClean="0"/>
              <a:t>RNA </a:t>
            </a:r>
            <a:r>
              <a:rPr lang="nl-NL" sz="2600" dirty="0" err="1" smtClean="0"/>
              <a:t>interference</a:t>
            </a:r>
            <a:endParaRPr lang="en-US" sz="2600" dirty="0"/>
          </a:p>
        </p:txBody>
      </p:sp>
      <p:sp>
        <p:nvSpPr>
          <p:cNvPr id="5" name="Tekstvak 4"/>
          <p:cNvSpPr txBox="1"/>
          <p:nvPr/>
        </p:nvSpPr>
        <p:spPr>
          <a:xfrm>
            <a:off x="6891131" y="5393635"/>
            <a:ext cx="1245704" cy="492443"/>
          </a:xfrm>
          <a:prstGeom prst="rect">
            <a:avLst/>
          </a:prstGeom>
          <a:noFill/>
        </p:spPr>
        <p:txBody>
          <a:bodyPr wrap="square" rtlCol="0">
            <a:spAutoFit/>
          </a:bodyPr>
          <a:lstStyle/>
          <a:p>
            <a:r>
              <a:rPr lang="nl-NL" sz="2600" dirty="0" smtClean="0"/>
              <a:t>C</a:t>
            </a:r>
            <a:endParaRPr lang="en-US" sz="2600" dirty="0"/>
          </a:p>
        </p:txBody>
      </p:sp>
    </p:spTree>
    <p:extLst>
      <p:ext uri="{BB962C8B-B14F-4D97-AF65-F5344CB8AC3E}">
        <p14:creationId xmlns:p14="http://schemas.microsoft.com/office/powerpoint/2010/main" val="414682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06419" y="1150182"/>
            <a:ext cx="8426764" cy="1143000"/>
          </a:xfrm>
        </p:spPr>
        <p:txBody>
          <a:bodyPr>
            <a:noAutofit/>
          </a:bodyPr>
          <a:lstStyle/>
          <a:p>
            <a:r>
              <a:rPr lang="en-US" sz="2600" b="1" dirty="0" smtClean="0">
                <a:latin typeface="+mn-lt"/>
              </a:rPr>
              <a:t>The </a:t>
            </a:r>
            <a:r>
              <a:rPr lang="en-US" sz="2600" b="1" dirty="0">
                <a:latin typeface="+mn-lt"/>
              </a:rPr>
              <a:t>CRISPR-Cas9 system can be used for which of the following?</a:t>
            </a:r>
            <a:br>
              <a:rPr lang="en-US" sz="2600" b="1" dirty="0">
                <a:latin typeface="+mn-lt"/>
              </a:rPr>
            </a:br>
            <a:endParaRPr lang="en-US" sz="2600" b="1" dirty="0">
              <a:latin typeface="+mn-lt"/>
            </a:endParaRPr>
          </a:p>
        </p:txBody>
      </p:sp>
      <p:sp>
        <p:nvSpPr>
          <p:cNvPr id="18" name="Content Placeholder 17"/>
          <p:cNvSpPr>
            <a:spLocks noGrp="1"/>
          </p:cNvSpPr>
          <p:nvPr>
            <p:ph idx="1"/>
          </p:nvPr>
        </p:nvSpPr>
        <p:spPr>
          <a:xfrm>
            <a:off x="605813" y="2488715"/>
            <a:ext cx="8229600" cy="1875274"/>
          </a:xfrm>
        </p:spPr>
        <p:txBody>
          <a:bodyPr>
            <a:normAutofit lnSpcReduction="10000"/>
          </a:bodyPr>
          <a:lstStyle/>
          <a:p>
            <a:pPr marL="0" indent="0">
              <a:buNone/>
            </a:pPr>
            <a:r>
              <a:rPr lang="en-US" sz="2600" dirty="0"/>
              <a:t>A. Disable a normal gene in an organism</a:t>
            </a:r>
          </a:p>
          <a:p>
            <a:pPr marL="0" indent="0">
              <a:buNone/>
            </a:pPr>
            <a:r>
              <a:rPr lang="en-US" sz="2600" dirty="0"/>
              <a:t>B. Repair an abnormal gene in an organism</a:t>
            </a:r>
          </a:p>
          <a:p>
            <a:pPr marL="0" indent="0">
              <a:buNone/>
            </a:pPr>
            <a:r>
              <a:rPr lang="en-US" sz="2600" dirty="0"/>
              <a:t>C. Both a and b</a:t>
            </a:r>
          </a:p>
          <a:p>
            <a:pPr marL="0" indent="0">
              <a:buNone/>
            </a:pPr>
            <a:r>
              <a:rPr lang="en-US" sz="2600" dirty="0"/>
              <a:t>D. Neither a nor b</a:t>
            </a:r>
          </a:p>
        </p:txBody>
      </p:sp>
      <p:sp>
        <p:nvSpPr>
          <p:cNvPr id="4" name="Tekstvak 3">
            <a:extLst>
              <a:ext uri="{FF2B5EF4-FFF2-40B4-BE49-F238E27FC236}">
                <a16:creationId xmlns:a16="http://schemas.microsoft.com/office/drawing/2014/main" id="{B54BC664-15B0-344E-A983-6303E8F87741}"/>
              </a:ext>
            </a:extLst>
          </p:cNvPr>
          <p:cNvSpPr txBox="1"/>
          <p:nvPr/>
        </p:nvSpPr>
        <p:spPr>
          <a:xfrm>
            <a:off x="306419" y="246763"/>
            <a:ext cx="7848872" cy="707886"/>
          </a:xfrm>
          <a:prstGeom prst="rect">
            <a:avLst/>
          </a:prstGeom>
          <a:noFill/>
        </p:spPr>
        <p:txBody>
          <a:bodyPr wrap="square" rtlCol="0">
            <a:spAutoFit/>
          </a:bodyPr>
          <a:lstStyle/>
          <a:p>
            <a:r>
              <a:rPr lang="nl-NL" sz="4000" b="1" dirty="0" smtClean="0">
                <a:solidFill>
                  <a:srgbClr val="FF6600"/>
                </a:solidFill>
              </a:rPr>
              <a:t>Opdracht</a:t>
            </a:r>
            <a:endParaRPr lang="nl-NL" sz="4000" b="1" dirty="0">
              <a:solidFill>
                <a:srgbClr val="FF6600"/>
              </a:solidFill>
            </a:endParaRPr>
          </a:p>
        </p:txBody>
      </p:sp>
      <p:sp>
        <p:nvSpPr>
          <p:cNvPr id="2" name="Tekstvak 1"/>
          <p:cNvSpPr txBox="1"/>
          <p:nvPr/>
        </p:nvSpPr>
        <p:spPr>
          <a:xfrm>
            <a:off x="7142921" y="5446644"/>
            <a:ext cx="781879" cy="492443"/>
          </a:xfrm>
          <a:prstGeom prst="rect">
            <a:avLst/>
          </a:prstGeom>
          <a:noFill/>
        </p:spPr>
        <p:txBody>
          <a:bodyPr wrap="square" rtlCol="0">
            <a:spAutoFit/>
          </a:bodyPr>
          <a:lstStyle/>
          <a:p>
            <a:r>
              <a:rPr lang="nl-NL" sz="2600" dirty="0" smtClean="0"/>
              <a:t>C</a:t>
            </a:r>
            <a:endParaRPr lang="en-US" sz="2600" dirty="0"/>
          </a:p>
        </p:txBody>
      </p:sp>
    </p:spTree>
    <p:extLst>
      <p:ext uri="{BB962C8B-B14F-4D97-AF65-F5344CB8AC3E}">
        <p14:creationId xmlns:p14="http://schemas.microsoft.com/office/powerpoint/2010/main" val="330971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C25C910B-7244-3648-A095-3C5B3541F636}"/>
              </a:ext>
            </a:extLst>
          </p:cNvPr>
          <p:cNvSpPr/>
          <p:nvPr/>
        </p:nvSpPr>
        <p:spPr>
          <a:xfrm>
            <a:off x="240026" y="1297155"/>
            <a:ext cx="8334131" cy="4493538"/>
          </a:xfrm>
          <a:prstGeom prst="rect">
            <a:avLst/>
          </a:prstGeom>
        </p:spPr>
        <p:txBody>
          <a:bodyPr wrap="square">
            <a:spAutoFit/>
          </a:bodyPr>
          <a:lstStyle/>
          <a:p>
            <a:r>
              <a:rPr lang="nl-NL" sz="2600" b="1" dirty="0" err="1" smtClean="0"/>
              <a:t>Which</a:t>
            </a:r>
            <a:r>
              <a:rPr lang="nl-NL" sz="2600" b="1" dirty="0" smtClean="0"/>
              <a:t> </a:t>
            </a:r>
            <a:r>
              <a:rPr lang="nl-NL" sz="2600" b="1" dirty="0"/>
              <a:t>of </a:t>
            </a:r>
            <a:r>
              <a:rPr lang="nl-NL" sz="2600" b="1" dirty="0" err="1"/>
              <a:t>the</a:t>
            </a:r>
            <a:r>
              <a:rPr lang="nl-NL" sz="2600" b="1" dirty="0"/>
              <a:t> </a:t>
            </a:r>
            <a:r>
              <a:rPr lang="nl-NL" sz="2600" b="1" dirty="0" err="1"/>
              <a:t>following</a:t>
            </a:r>
            <a:r>
              <a:rPr lang="nl-NL" sz="2600" b="1" dirty="0"/>
              <a:t> statements </a:t>
            </a:r>
            <a:r>
              <a:rPr lang="nl-NL" sz="2600" b="1" dirty="0" err="1"/>
              <a:t>correctly</a:t>
            </a:r>
            <a:r>
              <a:rPr lang="nl-NL" sz="2600" b="1" dirty="0"/>
              <a:t> </a:t>
            </a:r>
            <a:r>
              <a:rPr lang="nl-NL" sz="2600" b="1" dirty="0" err="1"/>
              <a:t>describes</a:t>
            </a:r>
            <a:r>
              <a:rPr lang="nl-NL" sz="2600" b="1" dirty="0"/>
              <a:t> </a:t>
            </a:r>
            <a:r>
              <a:rPr lang="nl-NL" sz="2600" b="1" dirty="0" err="1"/>
              <a:t>how</a:t>
            </a:r>
            <a:r>
              <a:rPr lang="nl-NL" sz="2600" b="1" dirty="0"/>
              <a:t> RNA </a:t>
            </a:r>
            <a:r>
              <a:rPr lang="nl-NL" sz="2600" b="1" dirty="0" err="1" smtClean="0"/>
              <a:t>interference</a:t>
            </a:r>
            <a:r>
              <a:rPr lang="nl-NL" sz="2600" b="1" dirty="0" smtClean="0"/>
              <a:t> </a:t>
            </a:r>
            <a:r>
              <a:rPr lang="nl-NL" sz="2600" b="1" dirty="0"/>
              <a:t>(</a:t>
            </a:r>
            <a:r>
              <a:rPr lang="nl-NL" sz="2600" b="1" dirty="0" err="1"/>
              <a:t>RNAi</a:t>
            </a:r>
            <a:r>
              <a:rPr lang="nl-NL" sz="2600" b="1" dirty="0"/>
              <a:t>) </a:t>
            </a:r>
            <a:r>
              <a:rPr lang="nl-NL" sz="2600" b="1" dirty="0" err="1"/>
              <a:t>silences</a:t>
            </a:r>
            <a:r>
              <a:rPr lang="nl-NL" sz="2600" b="1" dirty="0"/>
              <a:t> </a:t>
            </a:r>
            <a:r>
              <a:rPr lang="nl-NL" sz="2600" b="1" dirty="0" err="1"/>
              <a:t>selected</a:t>
            </a:r>
            <a:r>
              <a:rPr lang="nl-NL" sz="2600" b="1" dirty="0"/>
              <a:t> </a:t>
            </a:r>
            <a:r>
              <a:rPr lang="nl-NL" sz="2600" b="1" dirty="0" err="1"/>
              <a:t>genes</a:t>
            </a:r>
            <a:r>
              <a:rPr lang="nl-NL" sz="2600" b="1" dirty="0" smtClean="0"/>
              <a:t>?</a:t>
            </a:r>
          </a:p>
          <a:p>
            <a:endParaRPr lang="nl-NL" sz="2600" b="1" dirty="0"/>
          </a:p>
          <a:p>
            <a:pPr marL="514350" indent="-514350">
              <a:buFont typeface="+mj-lt"/>
              <a:buAutoNum type="alphaUcPeriod"/>
            </a:pPr>
            <a:r>
              <a:rPr lang="nl-NL" sz="2600" dirty="0" err="1" smtClean="0"/>
              <a:t>Synthetic</a:t>
            </a:r>
            <a:r>
              <a:rPr lang="nl-NL" sz="2600" dirty="0" smtClean="0"/>
              <a:t> </a:t>
            </a:r>
            <a:r>
              <a:rPr lang="nl-NL" sz="2600" dirty="0" err="1"/>
              <a:t>dsRNA</a:t>
            </a:r>
            <a:r>
              <a:rPr lang="nl-NL" sz="2600" dirty="0"/>
              <a:t> </a:t>
            </a:r>
            <a:r>
              <a:rPr lang="nl-NL" sz="2600" dirty="0" err="1"/>
              <a:t>molecules</a:t>
            </a:r>
            <a:r>
              <a:rPr lang="nl-NL" sz="2600" dirty="0"/>
              <a:t> stop </a:t>
            </a:r>
            <a:r>
              <a:rPr lang="nl-NL" sz="2600" dirty="0" err="1"/>
              <a:t>transcription</a:t>
            </a:r>
            <a:r>
              <a:rPr lang="nl-NL" sz="2600" dirty="0"/>
              <a:t> </a:t>
            </a:r>
            <a:r>
              <a:rPr lang="nl-NL" sz="2600" dirty="0" err="1"/>
              <a:t>from</a:t>
            </a:r>
            <a:r>
              <a:rPr lang="nl-NL" sz="2600" dirty="0"/>
              <a:t> </a:t>
            </a:r>
            <a:r>
              <a:rPr lang="nl-NL" sz="2600" dirty="0" err="1"/>
              <a:t>occurring</a:t>
            </a:r>
            <a:r>
              <a:rPr lang="nl-NL" sz="2600" dirty="0" smtClean="0"/>
              <a:t>.</a:t>
            </a:r>
          </a:p>
          <a:p>
            <a:pPr marL="514350" indent="-514350">
              <a:buFont typeface="+mj-lt"/>
              <a:buAutoNum type="alphaUcPeriod"/>
            </a:pPr>
            <a:r>
              <a:rPr lang="nl-NL" sz="2600" dirty="0" err="1" smtClean="0"/>
              <a:t>Synthetic</a:t>
            </a:r>
            <a:r>
              <a:rPr lang="nl-NL" sz="2600" dirty="0" smtClean="0"/>
              <a:t> </a:t>
            </a:r>
            <a:r>
              <a:rPr lang="nl-NL" sz="2600" dirty="0" err="1"/>
              <a:t>dsRNA</a:t>
            </a:r>
            <a:r>
              <a:rPr lang="nl-NL" sz="2600" dirty="0"/>
              <a:t> </a:t>
            </a:r>
            <a:r>
              <a:rPr lang="nl-NL" sz="2600" dirty="0" err="1"/>
              <a:t>molecules</a:t>
            </a:r>
            <a:r>
              <a:rPr lang="nl-NL" sz="2600" dirty="0"/>
              <a:t> stop DNA </a:t>
            </a:r>
            <a:r>
              <a:rPr lang="nl-NL" sz="2600" dirty="0" err="1"/>
              <a:t>replication</a:t>
            </a:r>
            <a:r>
              <a:rPr lang="nl-NL" sz="2600" dirty="0"/>
              <a:t> </a:t>
            </a:r>
            <a:r>
              <a:rPr lang="nl-NL" sz="2600" dirty="0" err="1"/>
              <a:t>from</a:t>
            </a:r>
            <a:r>
              <a:rPr lang="nl-NL" sz="2600" dirty="0"/>
              <a:t> </a:t>
            </a:r>
            <a:r>
              <a:rPr lang="nl-NL" sz="2600" dirty="0" err="1"/>
              <a:t>occurring</a:t>
            </a:r>
            <a:r>
              <a:rPr lang="nl-NL" sz="2600" dirty="0"/>
              <a:t>. </a:t>
            </a:r>
          </a:p>
          <a:p>
            <a:pPr marL="514350" indent="-514350">
              <a:buFont typeface="+mj-lt"/>
              <a:buAutoNum type="alphaUcPeriod"/>
            </a:pPr>
            <a:r>
              <a:rPr lang="nl-NL" sz="2600" dirty="0" err="1" smtClean="0"/>
              <a:t>Synthetic</a:t>
            </a:r>
            <a:r>
              <a:rPr lang="nl-NL" sz="2600" dirty="0" smtClean="0"/>
              <a:t> </a:t>
            </a:r>
            <a:r>
              <a:rPr lang="nl-NL" sz="2600" dirty="0" err="1"/>
              <a:t>dsRNA</a:t>
            </a:r>
            <a:r>
              <a:rPr lang="nl-NL" sz="2600" dirty="0"/>
              <a:t> </a:t>
            </a:r>
            <a:r>
              <a:rPr lang="nl-NL" sz="2600" dirty="0" err="1"/>
              <a:t>molecules</a:t>
            </a:r>
            <a:r>
              <a:rPr lang="nl-NL" sz="2600" dirty="0"/>
              <a:t> trigger </a:t>
            </a:r>
            <a:r>
              <a:rPr lang="nl-NL" sz="2600" dirty="0" err="1"/>
              <a:t>the</a:t>
            </a:r>
            <a:r>
              <a:rPr lang="nl-NL" sz="2600" dirty="0"/>
              <a:t> breakdown of </a:t>
            </a:r>
            <a:r>
              <a:rPr lang="nl-NL" sz="2600" dirty="0" err="1"/>
              <a:t>the</a:t>
            </a:r>
            <a:r>
              <a:rPr lang="nl-NL" sz="2600" dirty="0"/>
              <a:t> mRNA</a:t>
            </a:r>
            <a:r>
              <a:rPr lang="nl-NL" sz="2600" dirty="0" smtClean="0"/>
              <a:t>.</a:t>
            </a:r>
          </a:p>
          <a:p>
            <a:pPr marL="514350" indent="-514350">
              <a:buFont typeface="+mj-lt"/>
              <a:buAutoNum type="alphaUcPeriod"/>
            </a:pPr>
            <a:r>
              <a:rPr lang="nl-NL" sz="2600" dirty="0" err="1" smtClean="0"/>
              <a:t>Synthetic</a:t>
            </a:r>
            <a:r>
              <a:rPr lang="nl-NL" sz="2600" dirty="0" smtClean="0"/>
              <a:t> </a:t>
            </a:r>
            <a:r>
              <a:rPr lang="nl-NL" sz="2600" dirty="0" err="1"/>
              <a:t>dsRNA</a:t>
            </a:r>
            <a:r>
              <a:rPr lang="nl-NL" sz="2600" dirty="0"/>
              <a:t> </a:t>
            </a:r>
            <a:r>
              <a:rPr lang="nl-NL" sz="2600" dirty="0" err="1"/>
              <a:t>molecules</a:t>
            </a:r>
            <a:r>
              <a:rPr lang="nl-NL" sz="2600" dirty="0"/>
              <a:t> stop mitosis </a:t>
            </a:r>
            <a:r>
              <a:rPr lang="nl-NL" sz="2600" dirty="0" err="1"/>
              <a:t>from</a:t>
            </a:r>
            <a:r>
              <a:rPr lang="nl-NL" sz="2600" dirty="0"/>
              <a:t> </a:t>
            </a:r>
            <a:r>
              <a:rPr lang="nl-NL" sz="2600" dirty="0" err="1"/>
              <a:t>occurring</a:t>
            </a:r>
            <a:r>
              <a:rPr lang="nl-NL" sz="2600" dirty="0"/>
              <a:t>.</a:t>
            </a:r>
            <a:br>
              <a:rPr lang="nl-NL" sz="2600" dirty="0"/>
            </a:br>
            <a:endParaRPr lang="nl-NL" sz="2600" dirty="0"/>
          </a:p>
        </p:txBody>
      </p:sp>
      <p:sp>
        <p:nvSpPr>
          <p:cNvPr id="5" name="Tekstvak 4">
            <a:extLst>
              <a:ext uri="{FF2B5EF4-FFF2-40B4-BE49-F238E27FC236}">
                <a16:creationId xmlns:a16="http://schemas.microsoft.com/office/drawing/2014/main" id="{CB93E51C-30AC-A546-8439-DE1A060BB23C}"/>
              </a:ext>
            </a:extLst>
          </p:cNvPr>
          <p:cNvSpPr txBox="1"/>
          <p:nvPr/>
        </p:nvSpPr>
        <p:spPr>
          <a:xfrm>
            <a:off x="240026" y="132522"/>
            <a:ext cx="7848872" cy="707886"/>
          </a:xfrm>
          <a:prstGeom prst="rect">
            <a:avLst/>
          </a:prstGeom>
          <a:noFill/>
        </p:spPr>
        <p:txBody>
          <a:bodyPr wrap="square" rtlCol="0">
            <a:spAutoFit/>
          </a:bodyPr>
          <a:lstStyle/>
          <a:p>
            <a:r>
              <a:rPr lang="nl-NL" sz="4000" b="1" dirty="0" smtClean="0">
                <a:solidFill>
                  <a:srgbClr val="FF6600"/>
                </a:solidFill>
              </a:rPr>
              <a:t>Opdracht</a:t>
            </a:r>
            <a:endParaRPr lang="nl-NL" sz="4000" b="1" dirty="0">
              <a:solidFill>
                <a:srgbClr val="FF6600"/>
              </a:solidFill>
            </a:endParaRPr>
          </a:p>
        </p:txBody>
      </p:sp>
      <p:sp>
        <p:nvSpPr>
          <p:cNvPr id="2" name="Tekstvak 1"/>
          <p:cNvSpPr txBox="1"/>
          <p:nvPr/>
        </p:nvSpPr>
        <p:spPr>
          <a:xfrm>
            <a:off x="7129670" y="5897217"/>
            <a:ext cx="959228" cy="523220"/>
          </a:xfrm>
          <a:prstGeom prst="rect">
            <a:avLst/>
          </a:prstGeom>
          <a:noFill/>
        </p:spPr>
        <p:txBody>
          <a:bodyPr wrap="square" rtlCol="0">
            <a:spAutoFit/>
          </a:bodyPr>
          <a:lstStyle/>
          <a:p>
            <a:r>
              <a:rPr lang="nl-NL" sz="2800" dirty="0" smtClean="0"/>
              <a:t>C</a:t>
            </a:r>
            <a:endParaRPr lang="en-US" sz="2800" dirty="0"/>
          </a:p>
        </p:txBody>
      </p:sp>
    </p:spTree>
    <p:extLst>
      <p:ext uri="{BB962C8B-B14F-4D97-AF65-F5344CB8AC3E}">
        <p14:creationId xmlns:p14="http://schemas.microsoft.com/office/powerpoint/2010/main" val="144602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vak 4">
            <a:extLst>
              <a:ext uri="{FF2B5EF4-FFF2-40B4-BE49-F238E27FC236}">
                <a16:creationId xmlns:a16="http://schemas.microsoft.com/office/drawing/2014/main" id="{CB93E51C-30AC-A546-8439-DE1A060BB23C}"/>
              </a:ext>
            </a:extLst>
          </p:cNvPr>
          <p:cNvSpPr txBox="1"/>
          <p:nvPr/>
        </p:nvSpPr>
        <p:spPr>
          <a:xfrm>
            <a:off x="266530" y="410817"/>
            <a:ext cx="7848872" cy="707886"/>
          </a:xfrm>
          <a:prstGeom prst="rect">
            <a:avLst/>
          </a:prstGeom>
          <a:noFill/>
        </p:spPr>
        <p:txBody>
          <a:bodyPr wrap="square" rtlCol="0">
            <a:spAutoFit/>
          </a:bodyPr>
          <a:lstStyle/>
          <a:p>
            <a:r>
              <a:rPr lang="nl-NL" sz="4000" b="1" dirty="0" smtClean="0">
                <a:solidFill>
                  <a:srgbClr val="FF6600"/>
                </a:solidFill>
              </a:rPr>
              <a:t>Opdracht</a:t>
            </a:r>
            <a:endParaRPr lang="nl-NL" sz="4000" b="1" dirty="0">
              <a:solidFill>
                <a:srgbClr val="FF6600"/>
              </a:solidFill>
            </a:endParaRPr>
          </a:p>
        </p:txBody>
      </p:sp>
      <p:sp>
        <p:nvSpPr>
          <p:cNvPr id="8" name="Rechthoek 7">
            <a:extLst>
              <a:ext uri="{FF2B5EF4-FFF2-40B4-BE49-F238E27FC236}">
                <a16:creationId xmlns:a16="http://schemas.microsoft.com/office/drawing/2014/main" id="{88585150-2911-4641-85C9-C2EE2BF5D8C2}"/>
              </a:ext>
            </a:extLst>
          </p:cNvPr>
          <p:cNvSpPr/>
          <p:nvPr/>
        </p:nvSpPr>
        <p:spPr>
          <a:xfrm>
            <a:off x="266530" y="1399050"/>
            <a:ext cx="8640960" cy="4893647"/>
          </a:xfrm>
          <a:prstGeom prst="rect">
            <a:avLst/>
          </a:prstGeom>
        </p:spPr>
        <p:txBody>
          <a:bodyPr wrap="square">
            <a:spAutoFit/>
          </a:bodyPr>
          <a:lstStyle/>
          <a:p>
            <a:r>
              <a:rPr lang="nl-NL" sz="2600" b="1" dirty="0" smtClean="0"/>
              <a:t>In </a:t>
            </a:r>
            <a:r>
              <a:rPr lang="nl-NL" sz="2600" b="1" dirty="0"/>
              <a:t>large </a:t>
            </a:r>
            <a:r>
              <a:rPr lang="nl-NL" sz="2600" b="1" dirty="0" err="1"/>
              <a:t>scale</a:t>
            </a:r>
            <a:r>
              <a:rPr lang="nl-NL" sz="2600" b="1" dirty="0"/>
              <a:t>, </a:t>
            </a:r>
            <a:r>
              <a:rPr lang="nl-NL" sz="2600" b="1" dirty="0" err="1"/>
              <a:t>genome-wide</a:t>
            </a:r>
            <a:r>
              <a:rPr lang="nl-NL" sz="2600" b="1" dirty="0"/>
              <a:t> </a:t>
            </a:r>
            <a:r>
              <a:rPr lang="nl-NL" sz="2600" b="1" dirty="0" err="1"/>
              <a:t>association</a:t>
            </a:r>
            <a:r>
              <a:rPr lang="nl-NL" sz="2600" b="1" dirty="0"/>
              <a:t> studies in </a:t>
            </a:r>
            <a:r>
              <a:rPr lang="nl-NL" sz="2600" b="1" dirty="0" err="1"/>
              <a:t>humans</a:t>
            </a:r>
            <a:r>
              <a:rPr lang="nl-NL" sz="2600" b="1" dirty="0"/>
              <a:t>, </a:t>
            </a:r>
            <a:r>
              <a:rPr lang="nl-NL" sz="2600" b="1" dirty="0" err="1"/>
              <a:t>what</a:t>
            </a:r>
            <a:r>
              <a:rPr lang="nl-NL" sz="2600" b="1" dirty="0"/>
              <a:t> </a:t>
            </a:r>
            <a:r>
              <a:rPr lang="nl-NL" sz="2600" b="1" dirty="0" smtClean="0"/>
              <a:t>types </a:t>
            </a:r>
            <a:r>
              <a:rPr lang="nl-NL" sz="2600" b="1" dirty="0"/>
              <a:t>of </a:t>
            </a:r>
            <a:r>
              <a:rPr lang="nl-NL" sz="2600" b="1" dirty="0" err="1"/>
              <a:t>genetic</a:t>
            </a:r>
            <a:r>
              <a:rPr lang="nl-NL" sz="2600" b="1" dirty="0"/>
              <a:t> markers do </a:t>
            </a:r>
            <a:r>
              <a:rPr lang="nl-NL" sz="2600" b="1" dirty="0" err="1"/>
              <a:t>researchers</a:t>
            </a:r>
            <a:r>
              <a:rPr lang="nl-NL" sz="2600" b="1" dirty="0"/>
              <a:t> look </a:t>
            </a:r>
            <a:r>
              <a:rPr lang="nl-NL" sz="2600" b="1" dirty="0" err="1"/>
              <a:t>for</a:t>
            </a:r>
            <a:r>
              <a:rPr lang="nl-NL" sz="2600" b="1" dirty="0" smtClean="0"/>
              <a:t>?</a:t>
            </a:r>
          </a:p>
          <a:p>
            <a:endParaRPr lang="nl-NL" sz="2600" b="1" dirty="0" smtClean="0"/>
          </a:p>
          <a:p>
            <a:pPr marL="514350" indent="-514350">
              <a:buFont typeface="+mj-lt"/>
              <a:buAutoNum type="alphaUcPeriod"/>
            </a:pPr>
            <a:r>
              <a:rPr lang="nl-NL" sz="2600" dirty="0" err="1" smtClean="0"/>
              <a:t>Lengthy</a:t>
            </a:r>
            <a:r>
              <a:rPr lang="nl-NL" sz="2600" dirty="0" smtClean="0"/>
              <a:t> </a:t>
            </a:r>
            <a:r>
              <a:rPr lang="nl-NL" sz="2600" dirty="0" err="1"/>
              <a:t>sequences</a:t>
            </a:r>
            <a:r>
              <a:rPr lang="nl-NL" sz="2600" dirty="0"/>
              <a:t> </a:t>
            </a:r>
            <a:r>
              <a:rPr lang="nl-NL" sz="2600" dirty="0" err="1"/>
              <a:t>that</a:t>
            </a:r>
            <a:r>
              <a:rPr lang="nl-NL" sz="2600" dirty="0"/>
              <a:t> </a:t>
            </a:r>
            <a:r>
              <a:rPr lang="nl-NL" sz="2600" dirty="0" err="1"/>
              <a:t>might</a:t>
            </a:r>
            <a:r>
              <a:rPr lang="nl-NL" sz="2600" dirty="0"/>
              <a:t> </a:t>
            </a:r>
            <a:r>
              <a:rPr lang="nl-NL" sz="2600" dirty="0" err="1"/>
              <a:t>be</a:t>
            </a:r>
            <a:r>
              <a:rPr lang="nl-NL" sz="2600" dirty="0"/>
              <a:t> shared </a:t>
            </a:r>
            <a:r>
              <a:rPr lang="nl-NL" sz="2600" dirty="0" err="1"/>
              <a:t>by</a:t>
            </a:r>
            <a:r>
              <a:rPr lang="nl-NL" sz="2600" dirty="0"/>
              <a:t> most members of </a:t>
            </a:r>
            <a:r>
              <a:rPr lang="nl-NL" sz="2600" dirty="0" smtClean="0"/>
              <a:t>a </a:t>
            </a:r>
            <a:r>
              <a:rPr lang="nl-NL" sz="2600" dirty="0" err="1" smtClean="0"/>
              <a:t>population</a:t>
            </a:r>
            <a:endParaRPr lang="nl-NL" sz="2600" dirty="0" smtClean="0"/>
          </a:p>
          <a:p>
            <a:pPr marL="514350" indent="-514350">
              <a:buFont typeface="+mj-lt"/>
              <a:buAutoNum type="alphaUcPeriod"/>
            </a:pPr>
            <a:r>
              <a:rPr lang="nl-NL" sz="2600" dirty="0" err="1" smtClean="0"/>
              <a:t>SNPs</a:t>
            </a:r>
            <a:r>
              <a:rPr lang="nl-NL" sz="2600" dirty="0" smtClean="0"/>
              <a:t> </a:t>
            </a:r>
            <a:r>
              <a:rPr lang="nl-NL" sz="2600" dirty="0" err="1"/>
              <a:t>where</a:t>
            </a:r>
            <a:r>
              <a:rPr lang="nl-NL" sz="2600" dirty="0"/>
              <a:t> </a:t>
            </a:r>
            <a:r>
              <a:rPr lang="nl-NL" sz="2600" dirty="0" err="1"/>
              <a:t>one</a:t>
            </a:r>
            <a:r>
              <a:rPr lang="nl-NL" sz="2600" dirty="0"/>
              <a:t> </a:t>
            </a:r>
            <a:r>
              <a:rPr lang="nl-NL" sz="2600" dirty="0" err="1"/>
              <a:t>allele</a:t>
            </a:r>
            <a:r>
              <a:rPr lang="nl-NL" sz="2600" dirty="0"/>
              <a:t> is found more </a:t>
            </a:r>
            <a:r>
              <a:rPr lang="nl-NL" sz="2600" dirty="0" err="1"/>
              <a:t>often</a:t>
            </a:r>
            <a:r>
              <a:rPr lang="nl-NL" sz="2600" dirty="0"/>
              <a:t> in persons </a:t>
            </a:r>
            <a:r>
              <a:rPr lang="nl-NL" sz="2600" dirty="0" err="1"/>
              <a:t>with</a:t>
            </a:r>
            <a:r>
              <a:rPr lang="nl-NL" sz="2600" dirty="0"/>
              <a:t> a </a:t>
            </a:r>
            <a:r>
              <a:rPr lang="nl-NL" sz="2600" dirty="0" err="1" smtClean="0"/>
              <a:t>particular</a:t>
            </a:r>
            <a:r>
              <a:rPr lang="nl-NL" sz="2600" dirty="0" smtClean="0"/>
              <a:t> </a:t>
            </a:r>
            <a:r>
              <a:rPr lang="nl-NL" sz="2600" dirty="0"/>
              <a:t>disorder </a:t>
            </a:r>
            <a:r>
              <a:rPr lang="nl-NL" sz="2600" dirty="0" err="1"/>
              <a:t>than</a:t>
            </a:r>
            <a:r>
              <a:rPr lang="nl-NL" sz="2600" dirty="0"/>
              <a:t> in </a:t>
            </a:r>
            <a:r>
              <a:rPr lang="nl-NL" sz="2600" dirty="0" err="1"/>
              <a:t>healthy</a:t>
            </a:r>
            <a:r>
              <a:rPr lang="nl-NL" sz="2600" dirty="0"/>
              <a:t> </a:t>
            </a:r>
            <a:r>
              <a:rPr lang="nl-NL" sz="2600" dirty="0" err="1" smtClean="0"/>
              <a:t>controls</a:t>
            </a:r>
            <a:endParaRPr lang="nl-NL" sz="2600" dirty="0"/>
          </a:p>
          <a:p>
            <a:pPr marL="514350" indent="-514350">
              <a:buFont typeface="+mj-lt"/>
              <a:buAutoNum type="alphaUcPeriod"/>
            </a:pPr>
            <a:r>
              <a:rPr lang="nl-NL" sz="2600" dirty="0" err="1" smtClean="0"/>
              <a:t>SNPs</a:t>
            </a:r>
            <a:r>
              <a:rPr lang="nl-NL" sz="2600" dirty="0" smtClean="0"/>
              <a:t> </a:t>
            </a:r>
            <a:r>
              <a:rPr lang="nl-NL" sz="2600" dirty="0" err="1"/>
              <a:t>where</a:t>
            </a:r>
            <a:r>
              <a:rPr lang="nl-NL" sz="2600" dirty="0"/>
              <a:t> </a:t>
            </a:r>
            <a:r>
              <a:rPr lang="nl-NL" sz="2600" dirty="0" err="1"/>
              <a:t>one</a:t>
            </a:r>
            <a:r>
              <a:rPr lang="nl-NL" sz="2600" dirty="0"/>
              <a:t> </a:t>
            </a:r>
            <a:r>
              <a:rPr lang="nl-NL" sz="2600" dirty="0" err="1"/>
              <a:t>allele</a:t>
            </a:r>
            <a:r>
              <a:rPr lang="nl-NL" sz="2600" dirty="0"/>
              <a:t> is found in families </a:t>
            </a:r>
            <a:r>
              <a:rPr lang="nl-NL" sz="2600" dirty="0" err="1"/>
              <a:t>with</a:t>
            </a:r>
            <a:r>
              <a:rPr lang="nl-NL" sz="2600" dirty="0"/>
              <a:t> a </a:t>
            </a:r>
            <a:r>
              <a:rPr lang="nl-NL" sz="2600" dirty="0" err="1"/>
              <a:t>particular</a:t>
            </a:r>
            <a:r>
              <a:rPr lang="nl-NL" sz="2600" dirty="0"/>
              <a:t> </a:t>
            </a:r>
            <a:r>
              <a:rPr lang="nl-NL" sz="2600" dirty="0" smtClean="0"/>
              <a:t>    </a:t>
            </a:r>
            <a:r>
              <a:rPr lang="nl-NL" sz="2600" dirty="0"/>
              <a:t>introns </a:t>
            </a:r>
            <a:r>
              <a:rPr lang="nl-NL" sz="2600" dirty="0" err="1"/>
              <a:t>sequence</a:t>
            </a:r>
            <a:r>
              <a:rPr lang="nl-NL" sz="2600" dirty="0"/>
              <a:t> </a:t>
            </a:r>
          </a:p>
          <a:p>
            <a:pPr marL="514350" indent="-514350">
              <a:buFont typeface="+mj-lt"/>
              <a:buAutoNum type="alphaUcPeriod"/>
            </a:pPr>
            <a:r>
              <a:rPr lang="nl-NL" sz="2600" dirty="0" err="1" smtClean="0"/>
              <a:t>SNPs</a:t>
            </a:r>
            <a:r>
              <a:rPr lang="nl-NL" sz="2600" dirty="0" smtClean="0"/>
              <a:t> </a:t>
            </a:r>
            <a:r>
              <a:rPr lang="nl-NL" sz="2600" dirty="0" err="1"/>
              <a:t>where</a:t>
            </a:r>
            <a:r>
              <a:rPr lang="nl-NL" sz="2600" dirty="0"/>
              <a:t> </a:t>
            </a:r>
            <a:r>
              <a:rPr lang="nl-NL" sz="2600" dirty="0" err="1"/>
              <a:t>one</a:t>
            </a:r>
            <a:r>
              <a:rPr lang="nl-NL" sz="2600" dirty="0"/>
              <a:t> </a:t>
            </a:r>
            <a:r>
              <a:rPr lang="nl-NL" sz="2600" dirty="0" err="1"/>
              <a:t>allele</a:t>
            </a:r>
            <a:r>
              <a:rPr lang="nl-NL" sz="2600" dirty="0"/>
              <a:t> is found in </a:t>
            </a:r>
            <a:r>
              <a:rPr lang="nl-NL" sz="2600" dirty="0" err="1"/>
              <a:t>two</a:t>
            </a:r>
            <a:r>
              <a:rPr lang="nl-NL" sz="2600" dirty="0"/>
              <a:t> or more </a:t>
            </a:r>
            <a:r>
              <a:rPr lang="nl-NL" sz="2600" dirty="0" err="1"/>
              <a:t>adjacent</a:t>
            </a:r>
            <a:r>
              <a:rPr lang="nl-NL" sz="2600" dirty="0"/>
              <a:t> </a:t>
            </a:r>
            <a:r>
              <a:rPr lang="nl-NL" sz="2600" dirty="0" err="1"/>
              <a:t>genes</a:t>
            </a:r>
            <a:r>
              <a:rPr lang="nl-NL" sz="2600" dirty="0"/>
              <a:t/>
            </a:r>
            <a:br>
              <a:rPr lang="nl-NL" sz="2600" dirty="0"/>
            </a:br>
            <a:endParaRPr lang="nl-NL" sz="2600" dirty="0"/>
          </a:p>
        </p:txBody>
      </p:sp>
      <p:sp>
        <p:nvSpPr>
          <p:cNvPr id="2" name="Tekstvak 1"/>
          <p:cNvSpPr txBox="1"/>
          <p:nvPr/>
        </p:nvSpPr>
        <p:spPr>
          <a:xfrm>
            <a:off x="7373280" y="6046476"/>
            <a:ext cx="742122" cy="492443"/>
          </a:xfrm>
          <a:prstGeom prst="rect">
            <a:avLst/>
          </a:prstGeom>
          <a:noFill/>
        </p:spPr>
        <p:txBody>
          <a:bodyPr wrap="square" rtlCol="0">
            <a:spAutoFit/>
          </a:bodyPr>
          <a:lstStyle/>
          <a:p>
            <a:r>
              <a:rPr lang="nl-NL" sz="2600" dirty="0" smtClean="0"/>
              <a:t>B</a:t>
            </a:r>
            <a:endParaRPr lang="en-US" sz="2600" dirty="0"/>
          </a:p>
        </p:txBody>
      </p:sp>
    </p:spTree>
    <p:extLst>
      <p:ext uri="{BB962C8B-B14F-4D97-AF65-F5344CB8AC3E}">
        <p14:creationId xmlns:p14="http://schemas.microsoft.com/office/powerpoint/2010/main" val="46908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ep 22"/>
          <p:cNvGrpSpPr/>
          <p:nvPr/>
        </p:nvGrpSpPr>
        <p:grpSpPr>
          <a:xfrm>
            <a:off x="3584354" y="236331"/>
            <a:ext cx="5559646" cy="6035387"/>
            <a:chOff x="2630770" y="543108"/>
            <a:chExt cx="6201434" cy="6213292"/>
          </a:xfrm>
        </p:grpSpPr>
        <p:pic>
          <p:nvPicPr>
            <p:cNvPr id="2" name="Afbeelding 1"/>
            <p:cNvPicPr>
              <a:picLocks noChangeAspect="1"/>
            </p:cNvPicPr>
            <p:nvPr/>
          </p:nvPicPr>
          <p:blipFill rotWithShape="1">
            <a:blip r:embed="rId2"/>
            <a:srcRect l="63957" t="8212" r="14277" b="11433"/>
            <a:stretch/>
          </p:blipFill>
          <p:spPr>
            <a:xfrm>
              <a:off x="2630770" y="543108"/>
              <a:ext cx="6201434" cy="6213292"/>
            </a:xfrm>
            <a:prstGeom prst="rect">
              <a:avLst/>
            </a:prstGeom>
          </p:spPr>
        </p:pic>
        <p:sp>
          <p:nvSpPr>
            <p:cNvPr id="7" name="5-puntige ster 6"/>
            <p:cNvSpPr/>
            <p:nvPr/>
          </p:nvSpPr>
          <p:spPr>
            <a:xfrm>
              <a:off x="6965950" y="3327400"/>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5-puntige ster 7"/>
            <p:cNvSpPr/>
            <p:nvPr/>
          </p:nvSpPr>
          <p:spPr>
            <a:xfrm>
              <a:off x="5498124" y="4505233"/>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5-puntige ster 8"/>
            <p:cNvSpPr/>
            <p:nvPr/>
          </p:nvSpPr>
          <p:spPr>
            <a:xfrm>
              <a:off x="4017067" y="1078762"/>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5-puntige ster 9"/>
            <p:cNvSpPr/>
            <p:nvPr/>
          </p:nvSpPr>
          <p:spPr>
            <a:xfrm>
              <a:off x="3048000" y="4983085"/>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5-puntige ster 10"/>
            <p:cNvSpPr/>
            <p:nvPr/>
          </p:nvSpPr>
          <p:spPr>
            <a:xfrm>
              <a:off x="5508214" y="1540250"/>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5-puntige ster 11"/>
            <p:cNvSpPr/>
            <p:nvPr/>
          </p:nvSpPr>
          <p:spPr>
            <a:xfrm>
              <a:off x="6491194" y="2300060"/>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5-puntige ster 12"/>
            <p:cNvSpPr/>
            <p:nvPr/>
          </p:nvSpPr>
          <p:spPr>
            <a:xfrm>
              <a:off x="8192397" y="852516"/>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5-puntige ster 13"/>
            <p:cNvSpPr/>
            <p:nvPr/>
          </p:nvSpPr>
          <p:spPr>
            <a:xfrm>
              <a:off x="7454900" y="1077835"/>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5-puntige ster 14"/>
            <p:cNvSpPr/>
            <p:nvPr/>
          </p:nvSpPr>
          <p:spPr>
            <a:xfrm>
              <a:off x="3543320" y="2498115"/>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5-puntige ster 15"/>
            <p:cNvSpPr/>
            <p:nvPr/>
          </p:nvSpPr>
          <p:spPr>
            <a:xfrm>
              <a:off x="7461250" y="5210601"/>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5-puntige ster 16"/>
            <p:cNvSpPr/>
            <p:nvPr/>
          </p:nvSpPr>
          <p:spPr>
            <a:xfrm>
              <a:off x="4029767" y="6529474"/>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5-puntige ster 17"/>
            <p:cNvSpPr/>
            <p:nvPr/>
          </p:nvSpPr>
          <p:spPr>
            <a:xfrm>
              <a:off x="4511732" y="5452985"/>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5-puntige ster 18"/>
            <p:cNvSpPr/>
            <p:nvPr/>
          </p:nvSpPr>
          <p:spPr>
            <a:xfrm>
              <a:off x="4518082" y="4506075"/>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5-puntige ster 19"/>
            <p:cNvSpPr/>
            <p:nvPr/>
          </p:nvSpPr>
          <p:spPr>
            <a:xfrm>
              <a:off x="3770923" y="2972766"/>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5-puntige ster 20"/>
            <p:cNvSpPr/>
            <p:nvPr/>
          </p:nvSpPr>
          <p:spPr>
            <a:xfrm>
              <a:off x="3543320" y="833466"/>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5-puntige ster 21"/>
            <p:cNvSpPr/>
            <p:nvPr/>
          </p:nvSpPr>
          <p:spPr>
            <a:xfrm>
              <a:off x="7461250" y="3576069"/>
              <a:ext cx="76200" cy="889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 name="Tekstvak 2"/>
          <p:cNvSpPr txBox="1"/>
          <p:nvPr/>
        </p:nvSpPr>
        <p:spPr>
          <a:xfrm>
            <a:off x="4893425" y="138016"/>
            <a:ext cx="3995928" cy="461665"/>
          </a:xfrm>
          <a:prstGeom prst="rect">
            <a:avLst/>
          </a:prstGeom>
          <a:noFill/>
        </p:spPr>
        <p:txBody>
          <a:bodyPr wrap="square" rtlCol="0">
            <a:spAutoFit/>
          </a:bodyPr>
          <a:lstStyle/>
          <a:p>
            <a:r>
              <a:rPr lang="nl-NL" sz="2400" b="1" dirty="0" smtClean="0">
                <a:solidFill>
                  <a:schemeClr val="accent2"/>
                </a:solidFill>
              </a:rPr>
              <a:t>Puzzel – Hoofdstuk 19 </a:t>
            </a:r>
          </a:p>
        </p:txBody>
      </p:sp>
      <p:sp>
        <p:nvSpPr>
          <p:cNvPr id="4" name="Rechthoek 3"/>
          <p:cNvSpPr/>
          <p:nvPr/>
        </p:nvSpPr>
        <p:spPr>
          <a:xfrm>
            <a:off x="79736" y="68538"/>
            <a:ext cx="3422072" cy="6370975"/>
          </a:xfrm>
          <a:prstGeom prst="rect">
            <a:avLst/>
          </a:prstGeom>
        </p:spPr>
        <p:txBody>
          <a:bodyPr wrap="square">
            <a:spAutoFit/>
          </a:bodyPr>
          <a:lstStyle/>
          <a:p>
            <a:r>
              <a:rPr lang="nl-NL" sz="1200" b="1" dirty="0"/>
              <a:t>Horizontaal</a:t>
            </a:r>
          </a:p>
          <a:p>
            <a:pPr marL="269875" indent="-269875"/>
            <a:r>
              <a:rPr lang="nl-NL" sz="1200" dirty="0"/>
              <a:t>3. </a:t>
            </a:r>
            <a:r>
              <a:rPr lang="nl-NL" sz="1200" dirty="0" smtClean="0"/>
              <a:t>	Een </a:t>
            </a:r>
            <a:r>
              <a:rPr lang="nl-NL" sz="1200" dirty="0"/>
              <a:t>ander woord voor vector</a:t>
            </a:r>
          </a:p>
          <a:p>
            <a:pPr marL="269875" indent="-269875"/>
            <a:r>
              <a:rPr lang="nl-NL" sz="1200" dirty="0"/>
              <a:t>4. </a:t>
            </a:r>
            <a:r>
              <a:rPr lang="nl-NL" sz="1200" dirty="0" smtClean="0"/>
              <a:t>	De </a:t>
            </a:r>
            <a:r>
              <a:rPr lang="nl-NL" sz="1200" dirty="0"/>
              <a:t>herkenningssite van een restrictie-enzym is altijd een …. ?</a:t>
            </a:r>
          </a:p>
          <a:p>
            <a:pPr marL="269875" indent="-269875"/>
            <a:r>
              <a:rPr lang="nl-NL" sz="1200" dirty="0"/>
              <a:t>5. </a:t>
            </a:r>
            <a:r>
              <a:rPr lang="nl-NL" sz="1200" dirty="0" smtClean="0"/>
              <a:t>	Het </a:t>
            </a:r>
            <a:r>
              <a:rPr lang="nl-NL" sz="1200" dirty="0"/>
              <a:t>plaatsen van een stukje DNA van 1 organisme in een ander organisme noemen we …. ?</a:t>
            </a:r>
          </a:p>
          <a:p>
            <a:pPr marL="269875" indent="-269875"/>
            <a:r>
              <a:rPr lang="nl-NL" sz="1200" dirty="0"/>
              <a:t>8. </a:t>
            </a:r>
            <a:r>
              <a:rPr lang="nl-NL" sz="1200" dirty="0" smtClean="0"/>
              <a:t>	Wat </a:t>
            </a:r>
            <a:r>
              <a:rPr lang="nl-NL" sz="1200" dirty="0"/>
              <a:t>voor </a:t>
            </a:r>
            <a:r>
              <a:rPr lang="nl-NL" sz="1200" dirty="0" err="1"/>
              <a:t>nucleotides</a:t>
            </a:r>
            <a:r>
              <a:rPr lang="nl-NL" sz="1200" dirty="0"/>
              <a:t> worden er bij Sanger </a:t>
            </a:r>
            <a:r>
              <a:rPr lang="nl-NL" sz="1200" dirty="0" err="1"/>
              <a:t>sequencing</a:t>
            </a:r>
            <a:r>
              <a:rPr lang="nl-NL" sz="1200" dirty="0"/>
              <a:t> gebruikt naast </a:t>
            </a:r>
            <a:r>
              <a:rPr lang="nl-NL" sz="1200" dirty="0" err="1"/>
              <a:t>deoxyribonucleotides</a:t>
            </a:r>
            <a:endParaRPr lang="nl-NL" sz="1200" dirty="0"/>
          </a:p>
          <a:p>
            <a:pPr marL="269875" indent="-269875">
              <a:tabLst>
                <a:tab pos="179388" algn="l"/>
              </a:tabLst>
            </a:pPr>
            <a:r>
              <a:rPr lang="nl-NL" sz="1200" dirty="0"/>
              <a:t>12. </a:t>
            </a:r>
            <a:r>
              <a:rPr lang="nl-NL" sz="1200" dirty="0" smtClean="0"/>
              <a:t>	Systeem </a:t>
            </a:r>
            <a:r>
              <a:rPr lang="nl-NL" sz="1200" dirty="0"/>
              <a:t>in bacteriën ter bescherming tegen bacteriofagen</a:t>
            </a:r>
          </a:p>
          <a:p>
            <a:pPr marL="269875" indent="-269875"/>
            <a:endParaRPr lang="nl-NL" sz="1200" dirty="0" smtClean="0"/>
          </a:p>
          <a:p>
            <a:pPr marL="269875" indent="-269875"/>
            <a:r>
              <a:rPr lang="nl-NL" sz="1200" b="1" dirty="0" smtClean="0"/>
              <a:t>Verticaal</a:t>
            </a:r>
            <a:endParaRPr lang="nl-NL" sz="1200" b="1" dirty="0"/>
          </a:p>
          <a:p>
            <a:pPr marL="269875" indent="-269875"/>
            <a:r>
              <a:rPr lang="nl-NL" sz="1200" dirty="0"/>
              <a:t>1. </a:t>
            </a:r>
            <a:r>
              <a:rPr lang="nl-NL" sz="1200" dirty="0" smtClean="0"/>
              <a:t>	Het </a:t>
            </a:r>
            <a:r>
              <a:rPr lang="nl-NL" sz="1200" dirty="0"/>
              <a:t>vermeerderen van een specifiek stukje DNA</a:t>
            </a:r>
          </a:p>
          <a:p>
            <a:pPr marL="269875" indent="-269875"/>
            <a:r>
              <a:rPr lang="nl-NL" sz="1200" dirty="0"/>
              <a:t>2. </a:t>
            </a:r>
            <a:r>
              <a:rPr lang="nl-NL" sz="1200" dirty="0" smtClean="0"/>
              <a:t>	Hoe </a:t>
            </a:r>
            <a:r>
              <a:rPr lang="nl-NL" sz="1200" dirty="0"/>
              <a:t>heette het eerste gekloonde zoogdier dat in 1996 geboren werd?</a:t>
            </a:r>
          </a:p>
          <a:p>
            <a:pPr marL="269875" indent="-269875"/>
            <a:r>
              <a:rPr lang="nl-NL" sz="1200" dirty="0"/>
              <a:t>4. </a:t>
            </a:r>
            <a:r>
              <a:rPr lang="nl-NL" sz="1200" dirty="0" smtClean="0"/>
              <a:t>	‘</a:t>
            </a:r>
            <a:r>
              <a:rPr lang="nl-NL" sz="1200" dirty="0" err="1"/>
              <a:t>sequencing</a:t>
            </a:r>
            <a:r>
              <a:rPr lang="nl-NL" sz="1200" dirty="0"/>
              <a:t> </a:t>
            </a:r>
            <a:r>
              <a:rPr lang="nl-NL" sz="1200" dirty="0" err="1"/>
              <a:t>by</a:t>
            </a:r>
            <a:r>
              <a:rPr lang="nl-NL" sz="1200" dirty="0"/>
              <a:t> </a:t>
            </a:r>
            <a:r>
              <a:rPr lang="nl-NL" sz="1200" dirty="0" err="1"/>
              <a:t>synthesis</a:t>
            </a:r>
            <a:r>
              <a:rPr lang="nl-NL" sz="1200" dirty="0"/>
              <a:t>’ waarbij de vrijgekomen pyrofosfaat indirect wordt gepaald m.b.v. licht uitgezonden door actief </a:t>
            </a:r>
            <a:r>
              <a:rPr lang="nl-NL" sz="1200" dirty="0" err="1"/>
              <a:t>luciferase</a:t>
            </a:r>
            <a:endParaRPr lang="nl-NL" sz="1200" dirty="0"/>
          </a:p>
          <a:p>
            <a:pPr marL="269875" indent="-269875"/>
            <a:r>
              <a:rPr lang="nl-NL" sz="1200" dirty="0"/>
              <a:t>6. </a:t>
            </a:r>
            <a:r>
              <a:rPr lang="nl-NL" sz="1200" dirty="0" smtClean="0"/>
              <a:t>	Bij </a:t>
            </a:r>
            <a:r>
              <a:rPr lang="nl-NL" sz="1200" dirty="0"/>
              <a:t>het analyseren van genexpressie maakt men vaak gebruik van het baseparen tussen complementaire </a:t>
            </a:r>
            <a:r>
              <a:rPr lang="nl-NL" sz="1200" dirty="0" err="1"/>
              <a:t>nucleotides</a:t>
            </a:r>
            <a:r>
              <a:rPr lang="nl-NL" sz="1200" dirty="0"/>
              <a:t> (RNA of DNA). Dit noemen we ook wel …. ?</a:t>
            </a:r>
          </a:p>
          <a:p>
            <a:pPr marL="269875" indent="-269875"/>
            <a:r>
              <a:rPr lang="nl-NL" sz="1200" dirty="0"/>
              <a:t>7. </a:t>
            </a:r>
            <a:r>
              <a:rPr lang="nl-NL" sz="1200" dirty="0" smtClean="0"/>
              <a:t>	</a:t>
            </a:r>
            <a:r>
              <a:rPr lang="nl-NL" sz="1200" dirty="0" err="1" smtClean="0"/>
              <a:t>copyDNA</a:t>
            </a:r>
            <a:r>
              <a:rPr lang="nl-NL" sz="1200" dirty="0" smtClean="0"/>
              <a:t> </a:t>
            </a:r>
            <a:r>
              <a:rPr lang="nl-NL" sz="1200" dirty="0"/>
              <a:t>(cDNA) kan worden gemaakt van RNA door het enzym reverse ….. ?</a:t>
            </a:r>
          </a:p>
          <a:p>
            <a:pPr marL="269875" indent="-269875"/>
            <a:r>
              <a:rPr lang="nl-NL" sz="1200" dirty="0"/>
              <a:t>9. </a:t>
            </a:r>
            <a:r>
              <a:rPr lang="nl-NL" sz="1200" dirty="0" smtClean="0"/>
              <a:t>	de </a:t>
            </a:r>
            <a:r>
              <a:rPr lang="nl-NL" sz="1200" dirty="0"/>
              <a:t>i in </a:t>
            </a:r>
            <a:r>
              <a:rPr lang="nl-NL" sz="1200" dirty="0" err="1"/>
              <a:t>RNAi</a:t>
            </a:r>
            <a:r>
              <a:rPr lang="nl-NL" sz="1200" dirty="0"/>
              <a:t> staat voor … ?</a:t>
            </a:r>
          </a:p>
          <a:p>
            <a:pPr marL="269875" indent="-269875"/>
            <a:r>
              <a:rPr lang="nl-NL" sz="1200" dirty="0"/>
              <a:t>10. </a:t>
            </a:r>
            <a:r>
              <a:rPr lang="nl-NL" sz="1200" dirty="0" smtClean="0"/>
              <a:t>	Een </a:t>
            </a:r>
            <a:r>
              <a:rPr lang="nl-NL" sz="1200" dirty="0"/>
              <a:t>eigenschap van de DNA-polymerase die gebruikt wordt bij PCR</a:t>
            </a:r>
          </a:p>
          <a:p>
            <a:pPr marL="269875" indent="-269875"/>
            <a:r>
              <a:rPr lang="nl-NL" sz="1200" dirty="0"/>
              <a:t>11. </a:t>
            </a:r>
            <a:r>
              <a:rPr lang="nl-NL" sz="1200" dirty="0" smtClean="0"/>
              <a:t>	Glasplaatjes </a:t>
            </a:r>
            <a:r>
              <a:rPr lang="nl-NL" sz="1200" dirty="0"/>
              <a:t>waarmee </a:t>
            </a:r>
            <a:r>
              <a:rPr lang="nl-NL" sz="1200" dirty="0" err="1"/>
              <a:t>gen-expressie</a:t>
            </a:r>
            <a:r>
              <a:rPr lang="nl-NL" sz="1200" dirty="0"/>
              <a:t> niveaus van een heel genoom in 1 keer kunnen worden getest</a:t>
            </a:r>
          </a:p>
          <a:p>
            <a:pPr marL="269875" indent="-269875"/>
            <a:r>
              <a:rPr lang="nl-NL" sz="1200" dirty="0"/>
              <a:t>13. </a:t>
            </a:r>
            <a:r>
              <a:rPr lang="nl-NL" sz="1200" dirty="0" smtClean="0"/>
              <a:t>	Een </a:t>
            </a:r>
            <a:r>
              <a:rPr lang="nl-NL" sz="1200" dirty="0"/>
              <a:t>specifiek stukje RNA of </a:t>
            </a:r>
            <a:r>
              <a:rPr lang="nl-NL" sz="1200" dirty="0" err="1"/>
              <a:t>ssDNA</a:t>
            </a:r>
            <a:r>
              <a:rPr lang="nl-NL" sz="1200" dirty="0"/>
              <a:t> gelabeld met bijvoorbeeld een fluorescent label</a:t>
            </a:r>
          </a:p>
        </p:txBody>
      </p:sp>
      <p:sp>
        <p:nvSpPr>
          <p:cNvPr id="5" name="Rechthoek 4"/>
          <p:cNvSpPr/>
          <p:nvPr/>
        </p:nvSpPr>
        <p:spPr>
          <a:xfrm>
            <a:off x="79736" y="6599679"/>
            <a:ext cx="3270920" cy="246221"/>
          </a:xfrm>
          <a:prstGeom prst="rect">
            <a:avLst/>
          </a:prstGeom>
        </p:spPr>
        <p:txBody>
          <a:bodyPr wrap="square">
            <a:spAutoFit/>
          </a:bodyPr>
          <a:lstStyle/>
          <a:p>
            <a:r>
              <a:rPr lang="nl-NL" sz="1000" dirty="0"/>
              <a:t>https://</a:t>
            </a:r>
            <a:r>
              <a:rPr lang="nl-NL" sz="1000" dirty="0" smtClean="0"/>
              <a:t>www.woordzoekers.org/kruiswoordpuzzel-maken</a:t>
            </a:r>
            <a:endParaRPr lang="nl-NL" sz="1000" dirty="0"/>
          </a:p>
        </p:txBody>
      </p:sp>
      <p:sp>
        <p:nvSpPr>
          <p:cNvPr id="24" name="Tekstvak 23"/>
          <p:cNvSpPr txBox="1"/>
          <p:nvPr/>
        </p:nvSpPr>
        <p:spPr>
          <a:xfrm>
            <a:off x="3284806" y="6271718"/>
            <a:ext cx="5760135" cy="523220"/>
          </a:xfrm>
          <a:prstGeom prst="rect">
            <a:avLst/>
          </a:prstGeom>
          <a:noFill/>
        </p:spPr>
        <p:txBody>
          <a:bodyPr wrap="square" rtlCol="0">
            <a:spAutoFit/>
          </a:bodyPr>
          <a:lstStyle/>
          <a:p>
            <a:r>
              <a:rPr lang="nl-NL" sz="1400" dirty="0" smtClean="0"/>
              <a:t>Alle letters in vakjes met blauwe sterretjes vormen </a:t>
            </a:r>
            <a:r>
              <a:rPr lang="nl-NL" sz="1400" u="sng" dirty="0" smtClean="0"/>
              <a:t>samen met een g </a:t>
            </a:r>
            <a:r>
              <a:rPr lang="nl-NL" sz="1400" dirty="0" smtClean="0"/>
              <a:t>een kort zinnetje. Welke</a:t>
            </a:r>
            <a:r>
              <a:rPr lang="nl-NL" sz="1400" dirty="0"/>
              <a:t>? Stuur je antwoord in een privé-chat naar </a:t>
            </a:r>
            <a:r>
              <a:rPr lang="nl-NL" sz="1400" dirty="0" smtClean="0"/>
              <a:t>mij</a:t>
            </a:r>
            <a:endParaRPr lang="nl-NL" sz="1400" dirty="0"/>
          </a:p>
        </p:txBody>
      </p:sp>
    </p:spTree>
    <p:extLst>
      <p:ext uri="{BB962C8B-B14F-4D97-AF65-F5344CB8AC3E}">
        <p14:creationId xmlns:p14="http://schemas.microsoft.com/office/powerpoint/2010/main" val="843517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457200" y="282431"/>
            <a:ext cx="8229600" cy="545999"/>
          </a:xfrm>
        </p:spPr>
        <p:txBody>
          <a:bodyPr>
            <a:noAutofit/>
          </a:bodyPr>
          <a:lstStyle/>
          <a:p>
            <a:pPr algn="l"/>
            <a:r>
              <a:rPr lang="nl-NL" b="1" dirty="0" smtClean="0">
                <a:solidFill>
                  <a:srgbClr val="FF6600"/>
                </a:solidFill>
                <a:latin typeface="+mn-lt"/>
              </a:rPr>
              <a:t>Sanger </a:t>
            </a:r>
            <a:r>
              <a:rPr lang="nl-NL" b="1" dirty="0" err="1" smtClean="0">
                <a:solidFill>
                  <a:srgbClr val="FF6600"/>
                </a:solidFill>
                <a:latin typeface="+mn-lt"/>
              </a:rPr>
              <a:t>Sequencing</a:t>
            </a:r>
            <a:endParaRPr lang="nl-NL" b="1" dirty="0">
              <a:solidFill>
                <a:srgbClr val="FF6600"/>
              </a:solidFill>
              <a:latin typeface="+mn-lt"/>
            </a:endParaRPr>
          </a:p>
        </p:txBody>
      </p:sp>
      <p:sp>
        <p:nvSpPr>
          <p:cNvPr id="26" name="Content Placeholder 2"/>
          <p:cNvSpPr>
            <a:spLocks noGrp="1"/>
          </p:cNvSpPr>
          <p:nvPr>
            <p:ph idx="1"/>
          </p:nvPr>
        </p:nvSpPr>
        <p:spPr bwMode="auto">
          <a:xfrm>
            <a:off x="457200" y="913496"/>
            <a:ext cx="7859712" cy="9304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indent="0">
              <a:buNone/>
            </a:pPr>
            <a:r>
              <a:rPr lang="nl-NL" altLang="nl-NL" sz="2400" dirty="0" err="1" smtClean="0"/>
              <a:t>Dideoxy</a:t>
            </a:r>
            <a:r>
              <a:rPr lang="nl-NL" altLang="nl-NL" sz="2400" dirty="0" smtClean="0"/>
              <a:t> chain </a:t>
            </a:r>
            <a:r>
              <a:rPr lang="nl-NL" altLang="nl-NL" sz="2400" dirty="0" err="1" smtClean="0"/>
              <a:t>termination</a:t>
            </a:r>
            <a:r>
              <a:rPr lang="nl-NL" altLang="nl-NL" sz="2400" dirty="0" smtClean="0"/>
              <a:t> </a:t>
            </a:r>
            <a:r>
              <a:rPr lang="nl-NL" altLang="nl-NL" sz="2400" dirty="0" err="1" smtClean="0"/>
              <a:t>method</a:t>
            </a:r>
            <a:r>
              <a:rPr lang="nl-NL" altLang="nl-NL" sz="2400" dirty="0" smtClean="0"/>
              <a:t> </a:t>
            </a:r>
            <a:r>
              <a:rPr lang="nl-NL" altLang="nl-NL" sz="2400" dirty="0" err="1" smtClean="0"/>
              <a:t>used</a:t>
            </a:r>
            <a:r>
              <a:rPr lang="nl-NL" altLang="nl-NL" sz="2400" dirty="0" smtClean="0"/>
              <a:t> </a:t>
            </a:r>
            <a:r>
              <a:rPr lang="nl-NL" altLang="nl-NL" sz="2400" dirty="0" err="1" smtClean="0"/>
              <a:t>by</a:t>
            </a:r>
            <a:r>
              <a:rPr lang="nl-NL" altLang="nl-NL" sz="2400" dirty="0" smtClean="0"/>
              <a:t> Sanger </a:t>
            </a:r>
          </a:p>
        </p:txBody>
      </p:sp>
      <p:pic>
        <p:nvPicPr>
          <p:cNvPr id="1026" name="Picture 2" descr="Frederick Sanger (1918–2013) |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81" y="1530272"/>
            <a:ext cx="4094393" cy="31663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derick Sanger (1918 - 2013) - Scouse Science Alli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8944" y="1511158"/>
            <a:ext cx="2564953" cy="3185507"/>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p:cNvSpPr/>
          <p:nvPr/>
        </p:nvSpPr>
        <p:spPr>
          <a:xfrm>
            <a:off x="457200" y="4851865"/>
            <a:ext cx="8414748" cy="646331"/>
          </a:xfrm>
          <a:prstGeom prst="rect">
            <a:avLst/>
          </a:prstGeom>
        </p:spPr>
        <p:txBody>
          <a:bodyPr wrap="square">
            <a:spAutoFit/>
          </a:bodyPr>
          <a:lstStyle/>
          <a:p>
            <a:r>
              <a:rPr lang="nl-NL" dirty="0">
                <a:solidFill>
                  <a:srgbClr val="1F3B73"/>
                </a:solidFill>
              </a:rPr>
              <a:t>Frederick Sanger (1918 - 2013</a:t>
            </a:r>
            <a:r>
              <a:rPr lang="nl-NL" dirty="0" smtClean="0">
                <a:solidFill>
                  <a:srgbClr val="1F3B73"/>
                </a:solidFill>
              </a:rPr>
              <a:t>): 1</a:t>
            </a:r>
            <a:r>
              <a:rPr lang="nl-NL" baseline="30000" dirty="0" smtClean="0">
                <a:solidFill>
                  <a:srgbClr val="1F3B73"/>
                </a:solidFill>
              </a:rPr>
              <a:t>e</a:t>
            </a:r>
            <a:r>
              <a:rPr lang="nl-NL" dirty="0" smtClean="0">
                <a:solidFill>
                  <a:srgbClr val="1F3B73"/>
                </a:solidFill>
              </a:rPr>
              <a:t>  </a:t>
            </a:r>
            <a:r>
              <a:rPr lang="nl-NL" dirty="0" err="1">
                <a:solidFill>
                  <a:srgbClr val="1F3B73"/>
                </a:solidFill>
              </a:rPr>
              <a:t>sequencing</a:t>
            </a:r>
            <a:r>
              <a:rPr lang="nl-NL" dirty="0">
                <a:solidFill>
                  <a:srgbClr val="1F3B73"/>
                </a:solidFill>
              </a:rPr>
              <a:t> </a:t>
            </a:r>
            <a:r>
              <a:rPr lang="nl-NL" dirty="0" smtClean="0">
                <a:solidFill>
                  <a:srgbClr val="1F3B73"/>
                </a:solidFill>
              </a:rPr>
              <a:t>methode bedacht</a:t>
            </a:r>
            <a:endParaRPr lang="nl-NL" dirty="0">
              <a:solidFill>
                <a:srgbClr val="1F3B73"/>
              </a:solidFill>
            </a:endParaRPr>
          </a:p>
          <a:p>
            <a:endParaRPr lang="nl-NL" b="0" i="0" dirty="0">
              <a:solidFill>
                <a:srgbClr val="3671BF"/>
              </a:solidFill>
              <a:effectLst/>
            </a:endParaRPr>
          </a:p>
        </p:txBody>
      </p:sp>
      <p:sp>
        <p:nvSpPr>
          <p:cNvPr id="4" name="Rechthoek 3"/>
          <p:cNvSpPr/>
          <p:nvPr/>
        </p:nvSpPr>
        <p:spPr>
          <a:xfrm>
            <a:off x="457200" y="5313441"/>
            <a:ext cx="8414748" cy="884858"/>
          </a:xfrm>
          <a:prstGeom prst="rect">
            <a:avLst/>
          </a:prstGeom>
        </p:spPr>
        <p:txBody>
          <a:bodyPr wrap="square">
            <a:spAutoFit/>
          </a:bodyPr>
          <a:lstStyle/>
          <a:p>
            <a:r>
              <a:rPr lang="en-US" dirty="0" smtClean="0">
                <a:solidFill>
                  <a:srgbClr val="3671BF"/>
                </a:solidFill>
              </a:rPr>
              <a:t>Nobel Prize </a:t>
            </a:r>
            <a:r>
              <a:rPr lang="en-US" dirty="0">
                <a:solidFill>
                  <a:srgbClr val="3671BF"/>
                </a:solidFill>
              </a:rPr>
              <a:t>for Chemistry in </a:t>
            </a:r>
            <a:r>
              <a:rPr lang="en-US" dirty="0" smtClean="0">
                <a:solidFill>
                  <a:srgbClr val="3671BF"/>
                </a:solidFill>
              </a:rPr>
              <a:t>1958: Insights in Insulin.</a:t>
            </a:r>
          </a:p>
          <a:p>
            <a:r>
              <a:rPr lang="en-US" dirty="0" smtClean="0">
                <a:solidFill>
                  <a:srgbClr val="3671BF"/>
                </a:solidFill>
              </a:rPr>
              <a:t>2</a:t>
            </a:r>
            <a:r>
              <a:rPr lang="en-US" baseline="30000" dirty="0" smtClean="0">
                <a:solidFill>
                  <a:srgbClr val="3671BF"/>
                </a:solidFill>
              </a:rPr>
              <a:t>nd</a:t>
            </a:r>
            <a:r>
              <a:rPr lang="en-US" dirty="0" smtClean="0">
                <a:solidFill>
                  <a:srgbClr val="3671BF"/>
                </a:solidFill>
              </a:rPr>
              <a:t> Nobel Prize for Chemistry in 1988: Sanger sequencing method</a:t>
            </a:r>
          </a:p>
          <a:p>
            <a:r>
              <a:rPr lang="en-US" sz="1550" dirty="0" smtClean="0">
                <a:solidFill>
                  <a:srgbClr val="3671BF"/>
                </a:solidFill>
              </a:rPr>
              <a:t>He is 1 of </a:t>
            </a:r>
            <a:r>
              <a:rPr lang="en-US" sz="1550" dirty="0">
                <a:solidFill>
                  <a:srgbClr val="3671BF"/>
                </a:solidFill>
              </a:rPr>
              <a:t>only </a:t>
            </a:r>
            <a:r>
              <a:rPr lang="en-US" sz="1550" dirty="0" smtClean="0">
                <a:solidFill>
                  <a:srgbClr val="3671BF"/>
                </a:solidFill>
              </a:rPr>
              <a:t>4 </a:t>
            </a:r>
            <a:r>
              <a:rPr lang="en-US" sz="1550" dirty="0">
                <a:solidFill>
                  <a:srgbClr val="3671BF"/>
                </a:solidFill>
              </a:rPr>
              <a:t>people to win the award twice and the only person to do it twice in the same category.</a:t>
            </a:r>
            <a:endParaRPr lang="nl-NL" sz="1550" dirty="0"/>
          </a:p>
        </p:txBody>
      </p:sp>
    </p:spTree>
    <p:extLst>
      <p:ext uri="{BB962C8B-B14F-4D97-AF65-F5344CB8AC3E}">
        <p14:creationId xmlns:p14="http://schemas.microsoft.com/office/powerpoint/2010/main" val="2956693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457200" y="282431"/>
            <a:ext cx="8229600" cy="545999"/>
          </a:xfrm>
        </p:spPr>
        <p:txBody>
          <a:bodyPr>
            <a:noAutofit/>
          </a:bodyPr>
          <a:lstStyle/>
          <a:p>
            <a:pPr algn="l"/>
            <a:r>
              <a:rPr lang="nl-NL" b="1" dirty="0" smtClean="0">
                <a:solidFill>
                  <a:srgbClr val="FF6600"/>
                </a:solidFill>
                <a:latin typeface="+mn-lt"/>
              </a:rPr>
              <a:t>Sanger </a:t>
            </a:r>
            <a:r>
              <a:rPr lang="nl-NL" b="1" dirty="0" err="1" smtClean="0">
                <a:solidFill>
                  <a:srgbClr val="FF6600"/>
                </a:solidFill>
                <a:latin typeface="+mn-lt"/>
              </a:rPr>
              <a:t>Sequencing</a:t>
            </a:r>
            <a:r>
              <a:rPr lang="nl-NL" b="1" dirty="0" smtClean="0">
                <a:solidFill>
                  <a:srgbClr val="FF6600"/>
                </a:solidFill>
                <a:latin typeface="+mn-lt"/>
              </a:rPr>
              <a:t> (1)</a:t>
            </a:r>
            <a:endParaRPr lang="nl-NL" b="1" dirty="0">
              <a:solidFill>
                <a:srgbClr val="FF6600"/>
              </a:solidFill>
              <a:latin typeface="+mn-lt"/>
            </a:endParaRPr>
          </a:p>
        </p:txBody>
      </p:sp>
      <p:sp>
        <p:nvSpPr>
          <p:cNvPr id="26" name="Content Placeholder 2"/>
          <p:cNvSpPr>
            <a:spLocks noGrp="1"/>
          </p:cNvSpPr>
          <p:nvPr>
            <p:ph idx="1"/>
          </p:nvPr>
        </p:nvSpPr>
        <p:spPr bwMode="auto">
          <a:xfrm>
            <a:off x="457200" y="913496"/>
            <a:ext cx="7859712" cy="7699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7500" lnSpcReduction="20000"/>
          </a:bodyPr>
          <a:lstStyle/>
          <a:p>
            <a:pPr marL="0" indent="0">
              <a:buNone/>
            </a:pPr>
            <a:r>
              <a:rPr lang="nl-NL" altLang="nl-NL" sz="2400" dirty="0" err="1" smtClean="0"/>
              <a:t>Dideoxy</a:t>
            </a:r>
            <a:r>
              <a:rPr lang="nl-NL" altLang="nl-NL" sz="2400" dirty="0" smtClean="0"/>
              <a:t> chain </a:t>
            </a:r>
            <a:r>
              <a:rPr lang="nl-NL" altLang="nl-NL" sz="2400" dirty="0" err="1" smtClean="0"/>
              <a:t>termination</a:t>
            </a:r>
            <a:r>
              <a:rPr lang="nl-NL" altLang="nl-NL" sz="2400" dirty="0" smtClean="0"/>
              <a:t> </a:t>
            </a:r>
            <a:r>
              <a:rPr lang="nl-NL" altLang="nl-NL" sz="2400" dirty="0" err="1" smtClean="0"/>
              <a:t>method</a:t>
            </a:r>
            <a:r>
              <a:rPr lang="nl-NL" altLang="nl-NL" sz="2400" dirty="0" smtClean="0"/>
              <a:t> </a:t>
            </a:r>
            <a:r>
              <a:rPr lang="nl-NL" altLang="nl-NL" sz="2400" dirty="0" err="1" smtClean="0"/>
              <a:t>used</a:t>
            </a:r>
            <a:r>
              <a:rPr lang="nl-NL" altLang="nl-NL" sz="2400" dirty="0" smtClean="0"/>
              <a:t> </a:t>
            </a:r>
            <a:r>
              <a:rPr lang="nl-NL" altLang="nl-NL" sz="2400" dirty="0" err="1" smtClean="0"/>
              <a:t>by</a:t>
            </a:r>
            <a:r>
              <a:rPr lang="nl-NL" altLang="nl-NL" sz="2400" dirty="0" smtClean="0"/>
              <a:t> Sanger (1</a:t>
            </a:r>
            <a:r>
              <a:rPr lang="nl-NL" altLang="nl-NL" sz="2400" baseline="30000" dirty="0" smtClean="0"/>
              <a:t>e</a:t>
            </a:r>
            <a:r>
              <a:rPr lang="nl-NL" altLang="nl-NL" sz="2400" dirty="0"/>
              <a:t> </a:t>
            </a:r>
            <a:r>
              <a:rPr lang="nl-NL" altLang="nl-NL" sz="2400" dirty="0" err="1" smtClean="0"/>
              <a:t>sequencing</a:t>
            </a:r>
            <a:r>
              <a:rPr lang="nl-NL" altLang="nl-NL" sz="2400" dirty="0" smtClean="0"/>
              <a:t> methode):</a:t>
            </a:r>
          </a:p>
          <a:p>
            <a:pPr marL="0" indent="0">
              <a:buNone/>
            </a:pPr>
            <a:r>
              <a:rPr lang="nl-NL" altLang="nl-NL" sz="2400" dirty="0" smtClean="0"/>
              <a:t>Benodigde componenten:</a:t>
            </a:r>
          </a:p>
        </p:txBody>
      </p:sp>
      <p:pic>
        <p:nvPicPr>
          <p:cNvPr id="15" name="Picture 2" descr="D:\Books\Biology_Campbell_Figures\19_labeled_images\19_03aDideoxyChainTerm-L.jpg"/>
          <p:cNvPicPr>
            <a:picLocks noChangeAspect="1" noChangeArrowheads="1"/>
          </p:cNvPicPr>
          <p:nvPr/>
        </p:nvPicPr>
        <p:blipFill rotWithShape="1">
          <a:blip r:embed="rId3">
            <a:extLst>
              <a:ext uri="{28A0092B-C50C-407E-A947-70E740481C1C}">
                <a14:useLocalDpi xmlns:a14="http://schemas.microsoft.com/office/drawing/2010/main" val="0"/>
              </a:ext>
            </a:extLst>
          </a:blip>
          <a:srcRect t="8147" r="32731" b="4875"/>
          <a:stretch/>
        </p:blipFill>
        <p:spPr bwMode="auto">
          <a:xfrm>
            <a:off x="544106" y="2068429"/>
            <a:ext cx="5445026" cy="3193253"/>
          </a:xfrm>
          <a:prstGeom prst="rect">
            <a:avLst/>
          </a:prstGeom>
          <a:noFill/>
          <a:ln w="19050">
            <a:noFill/>
          </a:ln>
          <a:extLst>
            <a:ext uri="{909E8E84-426E-40DD-AFC4-6F175D3DCCD1}">
              <a14:hiddenFill xmlns:a14="http://schemas.microsoft.com/office/drawing/2010/main">
                <a:solidFill>
                  <a:srgbClr val="FFFFFF"/>
                </a:solidFill>
              </a14:hiddenFill>
            </a:ext>
          </a:extLst>
        </p:spPr>
      </p:pic>
      <p:grpSp>
        <p:nvGrpSpPr>
          <p:cNvPr id="11" name="Groep 10"/>
          <p:cNvGrpSpPr/>
          <p:nvPr/>
        </p:nvGrpSpPr>
        <p:grpSpPr>
          <a:xfrm>
            <a:off x="297306" y="1717974"/>
            <a:ext cx="8638419" cy="4965873"/>
            <a:chOff x="297306" y="1717974"/>
            <a:chExt cx="8638419" cy="4965873"/>
          </a:xfrm>
        </p:grpSpPr>
        <p:grpSp>
          <p:nvGrpSpPr>
            <p:cNvPr id="5" name="Groep 4"/>
            <p:cNvGrpSpPr/>
            <p:nvPr/>
          </p:nvGrpSpPr>
          <p:grpSpPr>
            <a:xfrm>
              <a:off x="297306" y="1992860"/>
              <a:ext cx="8638419" cy="4690987"/>
              <a:chOff x="312420" y="1992860"/>
              <a:chExt cx="8638419" cy="4690987"/>
            </a:xfrm>
          </p:grpSpPr>
          <p:pic>
            <p:nvPicPr>
              <p:cNvPr id="5122" name="Picture 2" descr="D:\Books\Biology_Campbell_Figures\19_labeled_images\19_03aDideoxyChainTerm-L.jpg"/>
              <p:cNvPicPr>
                <a:picLocks noChangeAspect="1" noChangeArrowheads="1"/>
              </p:cNvPicPr>
              <p:nvPr/>
            </p:nvPicPr>
            <p:blipFill rotWithShape="1">
              <a:blip r:embed="rId3">
                <a:extLst>
                  <a:ext uri="{28A0092B-C50C-407E-A947-70E740481C1C}">
                    <a14:useLocalDpi xmlns:a14="http://schemas.microsoft.com/office/drawing/2010/main" val="0"/>
                  </a:ext>
                </a:extLst>
              </a:blip>
              <a:srcRect t="8147" b="4875"/>
              <a:stretch/>
            </p:blipFill>
            <p:spPr bwMode="auto">
              <a:xfrm>
                <a:off x="520687" y="1992860"/>
                <a:ext cx="8287806" cy="3269560"/>
              </a:xfrm>
              <a:prstGeom prst="rect">
                <a:avLst/>
              </a:prstGeom>
              <a:noFill/>
              <a:ln w="19050">
                <a:noFill/>
              </a:ln>
              <a:extLst>
                <a:ext uri="{909E8E84-426E-40DD-AFC4-6F175D3DCCD1}">
                  <a14:hiddenFill xmlns:a14="http://schemas.microsoft.com/office/drawing/2010/main">
                    <a:solidFill>
                      <a:srgbClr val="FFFFFF"/>
                    </a:solidFill>
                  </a14:hiddenFill>
                </a:ext>
              </a:extLst>
            </p:spPr>
          </p:pic>
          <p:grpSp>
            <p:nvGrpSpPr>
              <p:cNvPr id="9" name="Groep 8"/>
              <p:cNvGrpSpPr/>
              <p:nvPr/>
            </p:nvGrpSpPr>
            <p:grpSpPr>
              <a:xfrm>
                <a:off x="312420" y="5261682"/>
                <a:ext cx="8638419" cy="1422165"/>
                <a:chOff x="312420" y="5033082"/>
                <a:chExt cx="8638419" cy="1422165"/>
              </a:xfrm>
            </p:grpSpPr>
            <p:sp>
              <p:nvSpPr>
                <p:cNvPr id="2" name="Rechthoek 1"/>
                <p:cNvSpPr/>
                <p:nvPr/>
              </p:nvSpPr>
              <p:spPr>
                <a:xfrm>
                  <a:off x="312420" y="5747361"/>
                  <a:ext cx="8638419" cy="707886"/>
                </a:xfrm>
                <a:prstGeom prst="rect">
                  <a:avLst/>
                </a:prstGeom>
              </p:spPr>
              <p:txBody>
                <a:bodyPr wrap="square">
                  <a:spAutoFit/>
                </a:bodyPr>
                <a:lstStyle/>
                <a:p>
                  <a:r>
                    <a:rPr lang="nl-NL" altLang="nl-NL" sz="2000" dirty="0" smtClean="0"/>
                    <a:t>Maakt </a:t>
                  </a:r>
                  <a:r>
                    <a:rPr lang="nl-NL" altLang="nl-NL" sz="2000" dirty="0"/>
                    <a:t>gebruik van </a:t>
                  </a:r>
                  <a:r>
                    <a:rPr lang="nl-NL" altLang="nl-NL" sz="2000" dirty="0" smtClean="0"/>
                    <a:t>(gelabelde) </a:t>
                  </a:r>
                  <a:r>
                    <a:rPr lang="nl-NL" altLang="nl-NL" sz="2000" dirty="0" err="1" smtClean="0"/>
                    <a:t>ddNTPs</a:t>
                  </a:r>
                  <a:r>
                    <a:rPr lang="nl-NL" altLang="nl-NL" sz="2000" dirty="0" smtClean="0"/>
                    <a:t> </a:t>
                  </a:r>
                  <a:r>
                    <a:rPr lang="nl-NL" altLang="nl-NL" sz="2000" dirty="0"/>
                    <a:t>naast </a:t>
                  </a:r>
                  <a:r>
                    <a:rPr lang="nl-NL" altLang="nl-NL" sz="2000" dirty="0" err="1" smtClean="0"/>
                    <a:t>dNTPs</a:t>
                  </a:r>
                  <a:r>
                    <a:rPr lang="nl-NL" altLang="nl-NL" sz="2000" dirty="0" smtClean="0"/>
                    <a:t>. </a:t>
                  </a:r>
                  <a:r>
                    <a:rPr lang="en-US" sz="2000" u="sng" dirty="0" err="1" smtClean="0"/>
                    <a:t>Dideoxy</a:t>
                  </a:r>
                  <a:r>
                    <a:rPr lang="en-US" sz="2000" dirty="0" smtClean="0"/>
                    <a:t>-NTP’s </a:t>
                  </a:r>
                  <a:r>
                    <a:rPr lang="en-US" sz="2000" dirty="0" err="1" smtClean="0"/>
                    <a:t>missen</a:t>
                  </a:r>
                  <a:r>
                    <a:rPr lang="en-US" sz="2000" dirty="0" smtClean="0"/>
                    <a:t> </a:t>
                  </a:r>
                  <a:r>
                    <a:rPr lang="en-US" sz="2000" dirty="0"/>
                    <a:t>de OH </a:t>
                  </a:r>
                  <a:r>
                    <a:rPr lang="en-US" sz="2000" dirty="0" err="1"/>
                    <a:t>groep</a:t>
                  </a:r>
                  <a:r>
                    <a:rPr lang="en-US" sz="2000" dirty="0"/>
                    <a:t> op de 3’ </a:t>
                  </a:r>
                  <a:r>
                    <a:rPr lang="en-US" sz="2000" dirty="0" err="1" smtClean="0"/>
                    <a:t>eind</a:t>
                  </a:r>
                  <a:r>
                    <a:rPr lang="en-US" sz="2000" dirty="0" smtClean="0"/>
                    <a:t> </a:t>
                  </a:r>
                  <a:r>
                    <a:rPr lang="en-US" sz="2000" dirty="0" err="1"/>
                    <a:t>waardoor</a:t>
                  </a:r>
                  <a:r>
                    <a:rPr lang="en-US" sz="2000" dirty="0"/>
                    <a:t> DNA polymerase </a:t>
                  </a:r>
                  <a:r>
                    <a:rPr lang="en-US" sz="2000" dirty="0" err="1"/>
                    <a:t>niet</a:t>
                  </a:r>
                  <a:r>
                    <a:rPr lang="en-US" sz="2000" dirty="0"/>
                    <a:t> </a:t>
                  </a:r>
                  <a:r>
                    <a:rPr lang="en-US" sz="2000" dirty="0" err="1"/>
                    <a:t>verder</a:t>
                  </a:r>
                  <a:r>
                    <a:rPr lang="en-US" sz="2000" dirty="0"/>
                    <a:t> </a:t>
                  </a:r>
                  <a:r>
                    <a:rPr lang="en-US" sz="2000" dirty="0" err="1"/>
                    <a:t>kan</a:t>
                  </a:r>
                  <a:r>
                    <a:rPr lang="en-US" sz="2000" dirty="0"/>
                    <a:t> </a:t>
                  </a:r>
                  <a:r>
                    <a:rPr lang="en-US" sz="2000" dirty="0" err="1"/>
                    <a:t>verlengen</a:t>
                  </a:r>
                  <a:endParaRPr lang="en-US" sz="2000" dirty="0"/>
                </a:p>
              </p:txBody>
            </p:sp>
            <p:cxnSp>
              <p:nvCxnSpPr>
                <p:cNvPr id="6" name="Rechte verbindingslijn met pijl 5"/>
                <p:cNvCxnSpPr>
                  <a:stCxn id="2" idx="0"/>
                </p:cNvCxnSpPr>
                <p:nvPr/>
              </p:nvCxnSpPr>
              <p:spPr>
                <a:xfrm flipV="1">
                  <a:off x="4631630" y="5108651"/>
                  <a:ext cx="461805" cy="638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Rechte verbindingslijn met pijl 7"/>
                <p:cNvCxnSpPr>
                  <a:stCxn id="2" idx="0"/>
                </p:cNvCxnSpPr>
                <p:nvPr/>
              </p:nvCxnSpPr>
              <p:spPr>
                <a:xfrm flipV="1">
                  <a:off x="4631630" y="5033082"/>
                  <a:ext cx="2910281" cy="71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kstvak 15"/>
            <p:cNvSpPr txBox="1"/>
            <p:nvPr/>
          </p:nvSpPr>
          <p:spPr>
            <a:xfrm>
              <a:off x="6696783" y="1717974"/>
              <a:ext cx="1238092" cy="400110"/>
            </a:xfrm>
            <a:prstGeom prst="rect">
              <a:avLst/>
            </a:prstGeom>
            <a:noFill/>
          </p:spPr>
          <p:txBody>
            <a:bodyPr wrap="square" rtlCol="0">
              <a:spAutoFit/>
            </a:bodyPr>
            <a:lstStyle/>
            <a:p>
              <a:r>
                <a:rPr lang="nl-NL" sz="2000" b="1" dirty="0" smtClean="0">
                  <a:solidFill>
                    <a:srgbClr val="FF0000"/>
                  </a:solidFill>
                </a:rPr>
                <a:t>(</a:t>
              </a:r>
              <a:r>
                <a:rPr lang="nl-NL" sz="2000" b="1" dirty="0" err="1" smtClean="0">
                  <a:solidFill>
                    <a:srgbClr val="FF0000"/>
                  </a:solidFill>
                </a:rPr>
                <a:t>ddNTPs</a:t>
              </a:r>
              <a:r>
                <a:rPr lang="nl-NL" sz="2000" b="1" dirty="0" smtClean="0">
                  <a:solidFill>
                    <a:srgbClr val="FF0000"/>
                  </a:solidFill>
                </a:rPr>
                <a:t>)</a:t>
              </a:r>
              <a:endParaRPr lang="nl-NL" sz="2000" b="1" dirty="0">
                <a:solidFill>
                  <a:srgbClr val="FF0000"/>
                </a:solidFill>
              </a:endParaRPr>
            </a:p>
          </p:txBody>
        </p:sp>
      </p:grpSp>
      <p:sp>
        <p:nvSpPr>
          <p:cNvPr id="7" name="Tekstvak 6"/>
          <p:cNvSpPr txBox="1"/>
          <p:nvPr/>
        </p:nvSpPr>
        <p:spPr>
          <a:xfrm>
            <a:off x="4254605" y="1768518"/>
            <a:ext cx="1057570" cy="400110"/>
          </a:xfrm>
          <a:prstGeom prst="rect">
            <a:avLst/>
          </a:prstGeom>
          <a:noFill/>
        </p:spPr>
        <p:txBody>
          <a:bodyPr wrap="square" rtlCol="0">
            <a:spAutoFit/>
          </a:bodyPr>
          <a:lstStyle/>
          <a:p>
            <a:r>
              <a:rPr lang="nl-NL" sz="2000" b="1" dirty="0" smtClean="0">
                <a:solidFill>
                  <a:srgbClr val="FF0000"/>
                </a:solidFill>
              </a:rPr>
              <a:t>(</a:t>
            </a:r>
            <a:r>
              <a:rPr lang="nl-NL" sz="2000" b="1" dirty="0" err="1" smtClean="0">
                <a:solidFill>
                  <a:srgbClr val="FF0000"/>
                </a:solidFill>
              </a:rPr>
              <a:t>dNTPs</a:t>
            </a:r>
            <a:r>
              <a:rPr lang="nl-NL" sz="2000" b="1" dirty="0" smtClean="0">
                <a:solidFill>
                  <a:srgbClr val="FF0000"/>
                </a:solidFill>
              </a:rPr>
              <a:t>)</a:t>
            </a:r>
            <a:endParaRPr lang="nl-NL" sz="2000" b="1" dirty="0">
              <a:solidFill>
                <a:srgbClr val="FF0000"/>
              </a:solidFill>
            </a:endParaRPr>
          </a:p>
        </p:txBody>
      </p:sp>
    </p:spTree>
    <p:extLst>
      <p:ext uri="{BB962C8B-B14F-4D97-AF65-F5344CB8AC3E}">
        <p14:creationId xmlns:p14="http://schemas.microsoft.com/office/powerpoint/2010/main" val="199488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462352" y="-27384"/>
            <a:ext cx="8229600" cy="1143000"/>
          </a:xfrm>
        </p:spPr>
        <p:txBody>
          <a:bodyPr>
            <a:noAutofit/>
          </a:bodyPr>
          <a:lstStyle/>
          <a:p>
            <a:pPr algn="l"/>
            <a:r>
              <a:rPr lang="nl-NL" b="1" dirty="0" smtClean="0">
                <a:solidFill>
                  <a:srgbClr val="FF6600"/>
                </a:solidFill>
                <a:latin typeface="+mn-lt"/>
              </a:rPr>
              <a:t>Sanger </a:t>
            </a:r>
            <a:r>
              <a:rPr lang="nl-NL" b="1" dirty="0" err="1" smtClean="0">
                <a:solidFill>
                  <a:srgbClr val="FF6600"/>
                </a:solidFill>
                <a:latin typeface="+mn-lt"/>
              </a:rPr>
              <a:t>Sequencing</a:t>
            </a:r>
            <a:r>
              <a:rPr lang="nl-NL" b="1" dirty="0" smtClean="0">
                <a:solidFill>
                  <a:srgbClr val="FF6600"/>
                </a:solidFill>
                <a:latin typeface="+mn-lt"/>
              </a:rPr>
              <a:t> (2) </a:t>
            </a:r>
            <a:endParaRPr lang="nl-NL" b="1" dirty="0">
              <a:solidFill>
                <a:srgbClr val="FF6600"/>
              </a:solidFill>
              <a:latin typeface="+mn-lt"/>
            </a:endParaRPr>
          </a:p>
        </p:txBody>
      </p:sp>
      <p:pic>
        <p:nvPicPr>
          <p:cNvPr id="6146" name="Picture 2" descr="D:\Books\Biology_Campbell_Figures\19_labeled_images\19_03bDideoxyChainTerm-L.jpg"/>
          <p:cNvPicPr>
            <a:picLocks noChangeAspect="1" noChangeArrowheads="1"/>
          </p:cNvPicPr>
          <p:nvPr/>
        </p:nvPicPr>
        <p:blipFill rotWithShape="1">
          <a:blip r:embed="rId3">
            <a:extLst>
              <a:ext uri="{28A0092B-C50C-407E-A947-70E740481C1C}">
                <a14:useLocalDpi xmlns:a14="http://schemas.microsoft.com/office/drawing/2010/main" val="0"/>
              </a:ext>
            </a:extLst>
          </a:blip>
          <a:srcRect t="8571" b="4634"/>
          <a:stretch/>
        </p:blipFill>
        <p:spPr bwMode="auto">
          <a:xfrm>
            <a:off x="529470" y="3236230"/>
            <a:ext cx="7943970" cy="307662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457200" y="867774"/>
            <a:ext cx="8234752" cy="21074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altLang="nl-NL" sz="2200" dirty="0" err="1" smtClean="0"/>
              <a:t>Dideoxy</a:t>
            </a:r>
            <a:r>
              <a:rPr lang="nl-NL" altLang="nl-NL" sz="2200" dirty="0" smtClean="0"/>
              <a:t> chain </a:t>
            </a:r>
            <a:r>
              <a:rPr lang="nl-NL" altLang="nl-NL" sz="2200" dirty="0" err="1" smtClean="0"/>
              <a:t>termination</a:t>
            </a:r>
            <a:r>
              <a:rPr lang="nl-NL" altLang="nl-NL" sz="2200" dirty="0" smtClean="0"/>
              <a:t> </a:t>
            </a:r>
            <a:r>
              <a:rPr lang="nl-NL" altLang="nl-NL" sz="2200" dirty="0" err="1" smtClean="0"/>
              <a:t>method</a:t>
            </a:r>
            <a:r>
              <a:rPr lang="nl-NL" altLang="nl-NL" sz="2200" dirty="0" smtClean="0"/>
              <a:t>:</a:t>
            </a:r>
          </a:p>
          <a:p>
            <a:pPr marL="0" indent="0">
              <a:buNone/>
            </a:pPr>
            <a:r>
              <a:rPr lang="nl-NL" altLang="nl-NL" sz="2200" dirty="0" smtClean="0"/>
              <a:t>DNA amplificatie van 1 streng met o.a. </a:t>
            </a:r>
            <a:r>
              <a:rPr lang="nl-NL" altLang="nl-NL" sz="2200" dirty="0" err="1" smtClean="0"/>
              <a:t>dNTP’s</a:t>
            </a:r>
            <a:r>
              <a:rPr lang="nl-NL" altLang="nl-NL" sz="2200" dirty="0" smtClean="0"/>
              <a:t> en gelabelde </a:t>
            </a:r>
            <a:r>
              <a:rPr lang="nl-NL" altLang="nl-NL" sz="2200" dirty="0" err="1" smtClean="0"/>
              <a:t>ddNTP’s</a:t>
            </a:r>
            <a:r>
              <a:rPr lang="nl-NL" altLang="nl-NL" sz="2200" dirty="0" smtClean="0"/>
              <a:t>.</a:t>
            </a:r>
          </a:p>
          <a:p>
            <a:pPr marL="0" indent="0">
              <a:buNone/>
            </a:pPr>
            <a:r>
              <a:rPr lang="nl-NL" altLang="nl-NL" sz="2200" dirty="0" smtClean="0"/>
              <a:t>Als een </a:t>
            </a:r>
            <a:r>
              <a:rPr lang="nl-NL" altLang="nl-NL" sz="2200" dirty="0" err="1" smtClean="0"/>
              <a:t>ddNTP</a:t>
            </a:r>
            <a:r>
              <a:rPr lang="nl-NL" altLang="nl-NL" sz="2200" dirty="0" smtClean="0"/>
              <a:t> wordt ingebouwd </a:t>
            </a:r>
            <a:r>
              <a:rPr lang="nl-NL" altLang="nl-NL" sz="2200" dirty="0" smtClean="0">
                <a:sym typeface="Wingdings" panose="05000000000000000000" pitchFamily="2" charset="2"/>
              </a:rPr>
              <a:t></a:t>
            </a:r>
            <a:r>
              <a:rPr lang="nl-NL" altLang="nl-NL" sz="2200" dirty="0" smtClean="0"/>
              <a:t> geen </a:t>
            </a:r>
            <a:r>
              <a:rPr lang="nl-NL" sz="2200" dirty="0"/>
              <a:t>covalente binding met </a:t>
            </a:r>
            <a:r>
              <a:rPr lang="nl-NL" sz="2200" dirty="0" smtClean="0"/>
              <a:t>een </a:t>
            </a:r>
            <a:r>
              <a:rPr lang="nl-NL" sz="2200" dirty="0"/>
              <a:t>volgende nucleotide </a:t>
            </a:r>
            <a:r>
              <a:rPr lang="nl-NL" sz="2200" dirty="0" smtClean="0"/>
              <a:t>mogelijk </a:t>
            </a:r>
            <a:r>
              <a:rPr lang="nl-NL" sz="2200" dirty="0" smtClean="0">
                <a:sym typeface="Wingdings" panose="05000000000000000000" pitchFamily="2" charset="2"/>
              </a:rPr>
              <a:t></a:t>
            </a:r>
            <a:r>
              <a:rPr lang="nl-NL" sz="2200" dirty="0" smtClean="0"/>
              <a:t> </a:t>
            </a:r>
            <a:r>
              <a:rPr lang="nl-NL" sz="2200" dirty="0"/>
              <a:t>einde van de </a:t>
            </a:r>
            <a:r>
              <a:rPr lang="nl-NL" sz="2200" dirty="0" smtClean="0"/>
              <a:t>streng. </a:t>
            </a:r>
          </a:p>
          <a:p>
            <a:pPr marL="0" indent="0">
              <a:buNone/>
            </a:pPr>
            <a:r>
              <a:rPr lang="nl-NL" sz="2200" dirty="0" smtClean="0"/>
              <a:t>Resultaat </a:t>
            </a:r>
            <a:r>
              <a:rPr lang="nl-NL" sz="2200" dirty="0" smtClean="0">
                <a:sym typeface="Wingdings" panose="05000000000000000000" pitchFamily="2" charset="2"/>
              </a:rPr>
              <a:t></a:t>
            </a:r>
            <a:r>
              <a:rPr lang="nl-NL" sz="2200" dirty="0" smtClean="0"/>
              <a:t> DNA met </a:t>
            </a:r>
            <a:r>
              <a:rPr lang="nl-NL" altLang="nl-NL" sz="2200" dirty="0" smtClean="0"/>
              <a:t>allemaal </a:t>
            </a:r>
            <a:r>
              <a:rPr lang="nl-NL" altLang="nl-NL" sz="2200" dirty="0"/>
              <a:t>verschillende fragmentgroottes. </a:t>
            </a:r>
            <a:endParaRPr lang="nl-NL" altLang="nl-NL" sz="2200" dirty="0" smtClean="0"/>
          </a:p>
        </p:txBody>
      </p:sp>
    </p:spTree>
    <p:extLst>
      <p:ext uri="{BB962C8B-B14F-4D97-AF65-F5344CB8AC3E}">
        <p14:creationId xmlns:p14="http://schemas.microsoft.com/office/powerpoint/2010/main" val="2058281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Books\Biology_Campbell_Figures\19_labeled_images\19_03cDideoxyChainTerm-L.jpg"/>
          <p:cNvPicPr>
            <a:picLocks noChangeAspect="1" noChangeArrowheads="1"/>
          </p:cNvPicPr>
          <p:nvPr/>
        </p:nvPicPr>
        <p:blipFill rotWithShape="1">
          <a:blip r:embed="rId3">
            <a:extLst>
              <a:ext uri="{28A0092B-C50C-407E-A947-70E740481C1C}">
                <a14:useLocalDpi xmlns:a14="http://schemas.microsoft.com/office/drawing/2010/main" val="0"/>
              </a:ext>
            </a:extLst>
          </a:blip>
          <a:srcRect t="5295" b="2842"/>
          <a:stretch/>
        </p:blipFill>
        <p:spPr bwMode="auto">
          <a:xfrm>
            <a:off x="900752" y="2164605"/>
            <a:ext cx="6687403" cy="454099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Books\Biology_Campbell_Figures\19_labeled_images\19_03aDideoxyChainTerm-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716"/>
          <a:stretch/>
        </p:blipFill>
        <p:spPr bwMode="auto">
          <a:xfrm>
            <a:off x="6813839" y="197192"/>
            <a:ext cx="1878113" cy="255934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62352" y="-27384"/>
            <a:ext cx="8229600" cy="114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solidFill>
                  <a:srgbClr val="FF6600"/>
                </a:solidFill>
                <a:latin typeface="+mn-lt"/>
              </a:rPr>
              <a:t>Sanger </a:t>
            </a:r>
            <a:r>
              <a:rPr lang="nl-NL" b="1" dirty="0" err="1" smtClean="0">
                <a:solidFill>
                  <a:srgbClr val="FF6600"/>
                </a:solidFill>
                <a:latin typeface="+mn-lt"/>
              </a:rPr>
              <a:t>Sequencing</a:t>
            </a:r>
            <a:r>
              <a:rPr lang="nl-NL" b="1" dirty="0" smtClean="0">
                <a:solidFill>
                  <a:srgbClr val="FF6600"/>
                </a:solidFill>
                <a:latin typeface="+mn-lt"/>
              </a:rPr>
              <a:t> (3) </a:t>
            </a:r>
            <a:endParaRPr lang="nl-NL" b="1" dirty="0">
              <a:solidFill>
                <a:srgbClr val="FF6600"/>
              </a:solidFill>
              <a:latin typeface="+mn-lt"/>
            </a:endParaRPr>
          </a:p>
        </p:txBody>
      </p:sp>
      <p:sp>
        <p:nvSpPr>
          <p:cNvPr id="11" name="Content Placeholder 2"/>
          <p:cNvSpPr txBox="1">
            <a:spLocks/>
          </p:cNvSpPr>
          <p:nvPr/>
        </p:nvSpPr>
        <p:spPr bwMode="auto">
          <a:xfrm>
            <a:off x="457200" y="867775"/>
            <a:ext cx="6275040" cy="933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altLang="nl-NL" sz="2400" dirty="0" err="1" smtClean="0"/>
              <a:t>Dideoxy</a:t>
            </a:r>
            <a:r>
              <a:rPr lang="nl-NL" altLang="nl-NL" sz="2400" dirty="0" smtClean="0"/>
              <a:t> chain </a:t>
            </a:r>
            <a:r>
              <a:rPr lang="nl-NL" altLang="nl-NL" sz="2400" dirty="0" err="1" smtClean="0"/>
              <a:t>termination</a:t>
            </a:r>
            <a:r>
              <a:rPr lang="nl-NL" altLang="nl-NL" sz="2400" dirty="0" smtClean="0"/>
              <a:t> </a:t>
            </a:r>
            <a:r>
              <a:rPr lang="nl-NL" altLang="nl-NL" sz="2400" dirty="0" err="1" smtClean="0"/>
              <a:t>method</a:t>
            </a:r>
            <a:r>
              <a:rPr lang="nl-NL" altLang="nl-NL" sz="2400" dirty="0" smtClean="0"/>
              <a:t>:</a:t>
            </a:r>
          </a:p>
          <a:p>
            <a:pPr marL="0" indent="0">
              <a:buFont typeface="Arial" panose="020B0604020202020204" pitchFamily="34" charset="0"/>
              <a:buNone/>
            </a:pPr>
            <a:r>
              <a:rPr lang="nl-NL" altLang="nl-NL" sz="2400" dirty="0" smtClean="0"/>
              <a:t>De gelabelde fragmenten scheiden op grootte m.b.v. een gel (capillair) geeft inzicht in de DNA volgorde </a:t>
            </a:r>
          </a:p>
        </p:txBody>
      </p:sp>
    </p:spTree>
    <p:extLst>
      <p:ext uri="{BB962C8B-B14F-4D97-AF65-F5344CB8AC3E}">
        <p14:creationId xmlns:p14="http://schemas.microsoft.com/office/powerpoint/2010/main" val="2257802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0_03_DideoxyChainTerm-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60648"/>
            <a:ext cx="5352288" cy="6437376"/>
          </a:xfrm>
          <a:prstGeom prst="rect">
            <a:avLst/>
          </a:prstGeom>
        </p:spPr>
      </p:pic>
      <p:sp>
        <p:nvSpPr>
          <p:cNvPr id="5" name="Text Box 31"/>
          <p:cNvSpPr txBox="1">
            <a:spLocks noChangeArrowheads="1"/>
          </p:cNvSpPr>
          <p:nvPr/>
        </p:nvSpPr>
        <p:spPr bwMode="auto">
          <a:xfrm>
            <a:off x="3850026" y="268547"/>
            <a:ext cx="1041399" cy="289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DNA</a:t>
            </a:r>
          </a:p>
          <a:p>
            <a:pPr eaLnBrk="0" hangingPunct="0"/>
            <a:r>
              <a:rPr lang="en-US" sz="1000" dirty="0" smtClean="0">
                <a:solidFill>
                  <a:srgbClr val="000000"/>
                </a:solidFill>
                <a:latin typeface="Arial" charset="0"/>
              </a:rPr>
              <a:t>(template strand)</a:t>
            </a:r>
            <a:endParaRPr lang="en-US" sz="1000" dirty="0">
              <a:solidFill>
                <a:srgbClr val="000000"/>
              </a:solidFill>
              <a:latin typeface="Arial" charset="0"/>
            </a:endParaRPr>
          </a:p>
        </p:txBody>
      </p:sp>
      <p:cxnSp>
        <p:nvCxnSpPr>
          <p:cNvPr id="6" name="Straight Connector 5"/>
          <p:cNvCxnSpPr/>
          <p:nvPr/>
        </p:nvCxnSpPr>
        <p:spPr bwMode="auto">
          <a:xfrm>
            <a:off x="5266558" y="1371272"/>
            <a:ext cx="88418" cy="10781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Connector 11"/>
          <p:cNvCxnSpPr>
            <a:endCxn id="10" idx="1"/>
          </p:cNvCxnSpPr>
          <p:nvPr/>
        </p:nvCxnSpPr>
        <p:spPr bwMode="auto">
          <a:xfrm flipH="1">
            <a:off x="6243182" y="2317286"/>
            <a:ext cx="5027" cy="211634"/>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Connector 14"/>
          <p:cNvCxnSpPr/>
          <p:nvPr/>
        </p:nvCxnSpPr>
        <p:spPr bwMode="auto">
          <a:xfrm flipV="1">
            <a:off x="5095108" y="5568486"/>
            <a:ext cx="240818" cy="13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16"/>
          <p:cNvCxnSpPr/>
          <p:nvPr/>
        </p:nvCxnSpPr>
        <p:spPr bwMode="auto">
          <a:xfrm flipV="1">
            <a:off x="5012558" y="6527336"/>
            <a:ext cx="317018" cy="6486"/>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 name="Right Brace 15"/>
          <p:cNvSpPr/>
          <p:nvPr/>
        </p:nvSpPr>
        <p:spPr bwMode="auto">
          <a:xfrm rot="15395501">
            <a:off x="6235112" y="742764"/>
            <a:ext cx="162313" cy="3704327"/>
          </a:xfrm>
          <a:prstGeom prst="rightBrace">
            <a:avLst>
              <a:gd name="adj1" fmla="val 46171"/>
              <a:gd name="adj2" fmla="val 48494"/>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00000"/>
              </a:solidFill>
              <a:latin typeface="Times" pitchFamily="84" charset="0"/>
              <a:ea typeface="ＭＳ Ｐゴシック" charset="0"/>
            </a:endParaRPr>
          </a:p>
        </p:txBody>
      </p:sp>
      <p:sp>
        <p:nvSpPr>
          <p:cNvPr id="11" name="Text Box 31"/>
          <p:cNvSpPr txBox="1">
            <a:spLocks noChangeArrowheads="1"/>
          </p:cNvSpPr>
          <p:nvPr/>
        </p:nvSpPr>
        <p:spPr bwMode="auto">
          <a:xfrm>
            <a:off x="5069227" y="268547"/>
            <a:ext cx="3937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Primer</a:t>
            </a:r>
            <a:endParaRPr lang="en-US" sz="1000" dirty="0">
              <a:solidFill>
                <a:srgbClr val="000000"/>
              </a:solidFill>
              <a:latin typeface="Arial" charset="0"/>
            </a:endParaRPr>
          </a:p>
        </p:txBody>
      </p:sp>
      <p:sp>
        <p:nvSpPr>
          <p:cNvPr id="12" name="Text Box 31"/>
          <p:cNvSpPr txBox="1">
            <a:spLocks noChangeArrowheads="1"/>
          </p:cNvSpPr>
          <p:nvPr/>
        </p:nvSpPr>
        <p:spPr bwMode="auto">
          <a:xfrm>
            <a:off x="5862977" y="268547"/>
            <a:ext cx="723900" cy="321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err="1" smtClean="0">
                <a:solidFill>
                  <a:srgbClr val="000000"/>
                </a:solidFill>
                <a:latin typeface="Arial" charset="0"/>
              </a:rPr>
              <a:t>Deoxyribo</a:t>
            </a:r>
            <a:r>
              <a:rPr lang="en-US" sz="1000" dirty="0" smtClean="0">
                <a:solidFill>
                  <a:srgbClr val="000000"/>
                </a:solidFill>
                <a:latin typeface="Arial" charset="0"/>
              </a:rPr>
              <a:t>-</a:t>
            </a:r>
            <a:br>
              <a:rPr lang="en-US" sz="1000" dirty="0" smtClean="0">
                <a:solidFill>
                  <a:srgbClr val="000000"/>
                </a:solidFill>
                <a:latin typeface="Arial" charset="0"/>
              </a:rPr>
            </a:br>
            <a:r>
              <a:rPr lang="en-US" sz="1000" dirty="0" smtClean="0">
                <a:solidFill>
                  <a:srgbClr val="000000"/>
                </a:solidFill>
                <a:latin typeface="Arial" charset="0"/>
              </a:rPr>
              <a:t>nucleotides</a:t>
            </a:r>
            <a:endParaRPr lang="en-US" sz="1000" dirty="0">
              <a:solidFill>
                <a:srgbClr val="000000"/>
              </a:solidFill>
              <a:latin typeface="Arial" charset="0"/>
            </a:endParaRPr>
          </a:p>
        </p:txBody>
      </p:sp>
      <p:sp>
        <p:nvSpPr>
          <p:cNvPr id="13" name="Text Box 31"/>
          <p:cNvSpPr txBox="1">
            <a:spLocks noChangeArrowheads="1"/>
          </p:cNvSpPr>
          <p:nvPr/>
        </p:nvSpPr>
        <p:spPr bwMode="auto">
          <a:xfrm>
            <a:off x="6955176" y="262197"/>
            <a:ext cx="1479550" cy="308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err="1" smtClean="0">
                <a:solidFill>
                  <a:srgbClr val="000000"/>
                </a:solidFill>
                <a:latin typeface="Arial" charset="0"/>
              </a:rPr>
              <a:t>Dideoxyribonucleotides</a:t>
            </a:r>
            <a:r>
              <a:rPr lang="en-US" sz="1000" dirty="0" smtClean="0">
                <a:solidFill>
                  <a:srgbClr val="000000"/>
                </a:solidFill>
                <a:latin typeface="Arial" charset="0"/>
              </a:rPr>
              <a:t/>
            </a:r>
            <a:br>
              <a:rPr lang="en-US" sz="1000" dirty="0" smtClean="0">
                <a:solidFill>
                  <a:srgbClr val="000000"/>
                </a:solidFill>
                <a:latin typeface="Arial" charset="0"/>
              </a:rPr>
            </a:br>
            <a:r>
              <a:rPr lang="en-US" sz="1000" dirty="0" smtClean="0">
                <a:solidFill>
                  <a:srgbClr val="000000"/>
                </a:solidFill>
                <a:latin typeface="Arial" charset="0"/>
              </a:rPr>
              <a:t>(fluorescently tagged)</a:t>
            </a:r>
            <a:endParaRPr lang="en-US" sz="1000" dirty="0">
              <a:solidFill>
                <a:srgbClr val="000000"/>
              </a:solidFill>
              <a:latin typeface="Arial" charset="0"/>
            </a:endParaRPr>
          </a:p>
        </p:txBody>
      </p:sp>
      <p:sp>
        <p:nvSpPr>
          <p:cNvPr id="14" name="Text Box 31"/>
          <p:cNvSpPr txBox="1">
            <a:spLocks noChangeArrowheads="1"/>
          </p:cNvSpPr>
          <p:nvPr/>
        </p:nvSpPr>
        <p:spPr bwMode="auto">
          <a:xfrm>
            <a:off x="4954927" y="1055947"/>
            <a:ext cx="698500" cy="289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DNA</a:t>
            </a:r>
          </a:p>
          <a:p>
            <a:pPr eaLnBrk="0" hangingPunct="0"/>
            <a:r>
              <a:rPr lang="en-US" sz="1000" dirty="0" smtClean="0">
                <a:solidFill>
                  <a:srgbClr val="000000"/>
                </a:solidFill>
                <a:latin typeface="Arial" charset="0"/>
              </a:rPr>
              <a:t>polymerase</a:t>
            </a:r>
            <a:endParaRPr lang="en-US" sz="1000" dirty="0">
              <a:solidFill>
                <a:srgbClr val="000000"/>
              </a:solidFill>
              <a:latin typeface="Arial" charset="0"/>
            </a:endParaRPr>
          </a:p>
        </p:txBody>
      </p:sp>
      <p:sp>
        <p:nvSpPr>
          <p:cNvPr id="15" name="Text Box 31"/>
          <p:cNvSpPr txBox="1">
            <a:spLocks noChangeArrowheads="1"/>
          </p:cNvSpPr>
          <p:nvPr/>
        </p:nvSpPr>
        <p:spPr bwMode="auto">
          <a:xfrm>
            <a:off x="4281827" y="2141797"/>
            <a:ext cx="901700" cy="296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DNA (template </a:t>
            </a:r>
            <a:br>
              <a:rPr lang="en-US" sz="1000" dirty="0" smtClean="0">
                <a:solidFill>
                  <a:srgbClr val="000000"/>
                </a:solidFill>
                <a:latin typeface="Arial" charset="0"/>
              </a:rPr>
            </a:br>
            <a:r>
              <a:rPr lang="en-US" sz="1000" dirty="0" smtClean="0">
                <a:solidFill>
                  <a:srgbClr val="000000"/>
                </a:solidFill>
                <a:latin typeface="Arial" charset="0"/>
              </a:rPr>
              <a:t>strand)</a:t>
            </a:r>
            <a:endParaRPr lang="en-US" sz="1000" dirty="0">
              <a:solidFill>
                <a:srgbClr val="000000"/>
              </a:solidFill>
              <a:latin typeface="Arial" charset="0"/>
            </a:endParaRPr>
          </a:p>
        </p:txBody>
      </p:sp>
      <p:sp>
        <p:nvSpPr>
          <p:cNvPr id="16" name="Text Box 31"/>
          <p:cNvSpPr txBox="1">
            <a:spLocks noChangeArrowheads="1"/>
          </p:cNvSpPr>
          <p:nvPr/>
        </p:nvSpPr>
        <p:spPr bwMode="auto">
          <a:xfrm>
            <a:off x="5774077" y="2135447"/>
            <a:ext cx="1009650" cy="219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Labeled strands</a:t>
            </a:r>
            <a:endParaRPr lang="en-US" sz="1000" dirty="0">
              <a:solidFill>
                <a:srgbClr val="000000"/>
              </a:solidFill>
              <a:latin typeface="Arial" charset="0"/>
            </a:endParaRPr>
          </a:p>
        </p:txBody>
      </p:sp>
      <p:sp>
        <p:nvSpPr>
          <p:cNvPr id="17" name="Text Box 31"/>
          <p:cNvSpPr txBox="1">
            <a:spLocks noChangeArrowheads="1"/>
          </p:cNvSpPr>
          <p:nvPr/>
        </p:nvSpPr>
        <p:spPr bwMode="auto">
          <a:xfrm>
            <a:off x="4084977" y="3888047"/>
            <a:ext cx="800100" cy="461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Direction</a:t>
            </a:r>
            <a:br>
              <a:rPr lang="en-US" sz="1000" dirty="0" smtClean="0">
                <a:solidFill>
                  <a:srgbClr val="000000"/>
                </a:solidFill>
                <a:latin typeface="Arial" charset="0"/>
              </a:rPr>
            </a:br>
            <a:r>
              <a:rPr lang="en-US" sz="1000" dirty="0" smtClean="0">
                <a:solidFill>
                  <a:srgbClr val="000000"/>
                </a:solidFill>
                <a:latin typeface="Arial" charset="0"/>
              </a:rPr>
              <a:t>of movement</a:t>
            </a:r>
            <a:br>
              <a:rPr lang="en-US" sz="1000" dirty="0" smtClean="0">
                <a:solidFill>
                  <a:srgbClr val="000000"/>
                </a:solidFill>
                <a:latin typeface="Arial" charset="0"/>
              </a:rPr>
            </a:br>
            <a:r>
              <a:rPr lang="en-US" sz="1000" dirty="0" smtClean="0">
                <a:solidFill>
                  <a:srgbClr val="000000"/>
                </a:solidFill>
                <a:latin typeface="Arial" charset="0"/>
              </a:rPr>
              <a:t>of strands</a:t>
            </a:r>
            <a:endParaRPr lang="en-US" sz="1000" dirty="0">
              <a:solidFill>
                <a:srgbClr val="000000"/>
              </a:solidFill>
              <a:latin typeface="Arial" charset="0"/>
            </a:endParaRPr>
          </a:p>
        </p:txBody>
      </p:sp>
      <p:sp>
        <p:nvSpPr>
          <p:cNvPr id="18" name="Text Box 31"/>
          <p:cNvSpPr txBox="1">
            <a:spLocks noChangeArrowheads="1"/>
          </p:cNvSpPr>
          <p:nvPr/>
        </p:nvSpPr>
        <p:spPr bwMode="auto">
          <a:xfrm>
            <a:off x="5437526" y="4046797"/>
            <a:ext cx="143510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Longest labeled strand</a:t>
            </a:r>
            <a:endParaRPr lang="en-US" sz="1000" dirty="0">
              <a:solidFill>
                <a:srgbClr val="000000"/>
              </a:solidFill>
              <a:latin typeface="Arial" charset="0"/>
            </a:endParaRPr>
          </a:p>
        </p:txBody>
      </p:sp>
      <p:sp>
        <p:nvSpPr>
          <p:cNvPr id="19" name="Text Box 31"/>
          <p:cNvSpPr txBox="1">
            <a:spLocks noChangeArrowheads="1"/>
          </p:cNvSpPr>
          <p:nvPr/>
        </p:nvSpPr>
        <p:spPr bwMode="auto">
          <a:xfrm>
            <a:off x="6123327" y="4491297"/>
            <a:ext cx="546100" cy="169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Detector</a:t>
            </a:r>
            <a:endParaRPr lang="en-US" sz="1000" dirty="0">
              <a:solidFill>
                <a:srgbClr val="000000"/>
              </a:solidFill>
              <a:latin typeface="Arial" charset="0"/>
            </a:endParaRPr>
          </a:p>
        </p:txBody>
      </p:sp>
      <p:sp>
        <p:nvSpPr>
          <p:cNvPr id="20" name="Text Box 31"/>
          <p:cNvSpPr txBox="1">
            <a:spLocks noChangeArrowheads="1"/>
          </p:cNvSpPr>
          <p:nvPr/>
        </p:nvSpPr>
        <p:spPr bwMode="auto">
          <a:xfrm>
            <a:off x="4148477" y="4999297"/>
            <a:ext cx="3556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Laser</a:t>
            </a:r>
            <a:endParaRPr lang="en-US" sz="1000" dirty="0">
              <a:solidFill>
                <a:srgbClr val="000000"/>
              </a:solidFill>
              <a:latin typeface="Arial" charset="0"/>
            </a:endParaRPr>
          </a:p>
        </p:txBody>
      </p:sp>
      <p:sp>
        <p:nvSpPr>
          <p:cNvPr id="21" name="Text Box 31"/>
          <p:cNvSpPr txBox="1">
            <a:spLocks noChangeArrowheads="1"/>
          </p:cNvSpPr>
          <p:nvPr/>
        </p:nvSpPr>
        <p:spPr bwMode="auto">
          <a:xfrm>
            <a:off x="5443876" y="5075497"/>
            <a:ext cx="1485900" cy="162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Shortest labeled strand</a:t>
            </a:r>
            <a:endParaRPr lang="en-US" sz="1000" dirty="0">
              <a:solidFill>
                <a:srgbClr val="000000"/>
              </a:solidFill>
              <a:latin typeface="Arial" charset="0"/>
            </a:endParaRPr>
          </a:p>
        </p:txBody>
      </p:sp>
      <p:sp>
        <p:nvSpPr>
          <p:cNvPr id="22" name="Text Box 31"/>
          <p:cNvSpPr txBox="1">
            <a:spLocks noChangeArrowheads="1"/>
          </p:cNvSpPr>
          <p:nvPr/>
        </p:nvSpPr>
        <p:spPr bwMode="auto">
          <a:xfrm>
            <a:off x="4485027" y="3678497"/>
            <a:ext cx="622300" cy="1945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Shortest</a:t>
            </a:r>
            <a:endParaRPr lang="en-US" sz="1000" dirty="0">
              <a:solidFill>
                <a:srgbClr val="000000"/>
              </a:solidFill>
              <a:latin typeface="Arial" charset="0"/>
            </a:endParaRPr>
          </a:p>
        </p:txBody>
      </p:sp>
      <p:sp>
        <p:nvSpPr>
          <p:cNvPr id="23" name="Text Box 31"/>
          <p:cNvSpPr txBox="1">
            <a:spLocks noChangeArrowheads="1"/>
          </p:cNvSpPr>
          <p:nvPr/>
        </p:nvSpPr>
        <p:spPr bwMode="auto">
          <a:xfrm>
            <a:off x="7717177" y="3678497"/>
            <a:ext cx="5588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Longest</a:t>
            </a:r>
            <a:endParaRPr lang="en-US" sz="1000" dirty="0">
              <a:solidFill>
                <a:srgbClr val="000000"/>
              </a:solidFill>
              <a:latin typeface="Arial" charset="0"/>
            </a:endParaRPr>
          </a:p>
        </p:txBody>
      </p:sp>
      <p:sp>
        <p:nvSpPr>
          <p:cNvPr id="24" name="Text Box 31"/>
          <p:cNvSpPr txBox="1">
            <a:spLocks noChangeArrowheads="1"/>
          </p:cNvSpPr>
          <p:nvPr/>
        </p:nvSpPr>
        <p:spPr bwMode="auto">
          <a:xfrm>
            <a:off x="3107077" y="262197"/>
            <a:ext cx="685800" cy="226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FF6600"/>
                </a:solidFill>
                <a:latin typeface="Arial" charset="0"/>
              </a:rPr>
              <a:t>Technique</a:t>
            </a:r>
            <a:endParaRPr lang="en-US" sz="1000" dirty="0">
              <a:solidFill>
                <a:srgbClr val="FF6600"/>
              </a:solidFill>
              <a:latin typeface="Arial" charset="0"/>
            </a:endParaRPr>
          </a:p>
        </p:txBody>
      </p:sp>
      <p:sp>
        <p:nvSpPr>
          <p:cNvPr id="25" name="Text Box 31"/>
          <p:cNvSpPr txBox="1">
            <a:spLocks noChangeArrowheads="1"/>
          </p:cNvSpPr>
          <p:nvPr/>
        </p:nvSpPr>
        <p:spPr bwMode="auto">
          <a:xfrm>
            <a:off x="3094377" y="5240597"/>
            <a:ext cx="508000" cy="169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FF6600"/>
                </a:solidFill>
                <a:latin typeface="Arial" charset="0"/>
              </a:rPr>
              <a:t>Results</a:t>
            </a:r>
            <a:endParaRPr lang="en-US" sz="1000" dirty="0">
              <a:solidFill>
                <a:srgbClr val="FF6600"/>
              </a:solidFill>
              <a:latin typeface="Arial" charset="0"/>
            </a:endParaRPr>
          </a:p>
        </p:txBody>
      </p:sp>
      <p:sp>
        <p:nvSpPr>
          <p:cNvPr id="26" name="Text Box 31"/>
          <p:cNvSpPr txBox="1">
            <a:spLocks noChangeArrowheads="1"/>
          </p:cNvSpPr>
          <p:nvPr/>
        </p:nvSpPr>
        <p:spPr bwMode="auto">
          <a:xfrm>
            <a:off x="3970677" y="573347"/>
            <a:ext cx="1651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5</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27" name="Text Box 31"/>
          <p:cNvSpPr txBox="1">
            <a:spLocks noChangeArrowheads="1"/>
          </p:cNvSpPr>
          <p:nvPr/>
        </p:nvSpPr>
        <p:spPr bwMode="auto">
          <a:xfrm>
            <a:off x="3970677" y="2217997"/>
            <a:ext cx="1651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5</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28" name="Text Box 31"/>
          <p:cNvSpPr txBox="1">
            <a:spLocks noChangeArrowheads="1"/>
          </p:cNvSpPr>
          <p:nvPr/>
        </p:nvSpPr>
        <p:spPr bwMode="auto">
          <a:xfrm>
            <a:off x="4789827" y="3545147"/>
            <a:ext cx="1651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5</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29" name="Text Box 31"/>
          <p:cNvSpPr txBox="1">
            <a:spLocks noChangeArrowheads="1"/>
          </p:cNvSpPr>
          <p:nvPr/>
        </p:nvSpPr>
        <p:spPr bwMode="auto">
          <a:xfrm flipH="1">
            <a:off x="5285126" y="884497"/>
            <a:ext cx="196849"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5</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0" name="Text Box 31"/>
          <p:cNvSpPr txBox="1">
            <a:spLocks noChangeArrowheads="1"/>
          </p:cNvSpPr>
          <p:nvPr/>
        </p:nvSpPr>
        <p:spPr bwMode="auto">
          <a:xfrm>
            <a:off x="8009277" y="3519747"/>
            <a:ext cx="165100" cy="175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5</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1" name="Text Box 31"/>
          <p:cNvSpPr txBox="1">
            <a:spLocks noChangeArrowheads="1"/>
          </p:cNvSpPr>
          <p:nvPr/>
        </p:nvSpPr>
        <p:spPr bwMode="auto">
          <a:xfrm>
            <a:off x="5272426" y="420947"/>
            <a:ext cx="241299" cy="18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3</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2" name="Text Box 31"/>
          <p:cNvSpPr txBox="1">
            <a:spLocks noChangeArrowheads="1"/>
          </p:cNvSpPr>
          <p:nvPr/>
        </p:nvSpPr>
        <p:spPr bwMode="auto">
          <a:xfrm>
            <a:off x="3945276" y="3551497"/>
            <a:ext cx="241299" cy="18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3</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3" name="Text Box 31"/>
          <p:cNvSpPr txBox="1">
            <a:spLocks noChangeArrowheads="1"/>
          </p:cNvSpPr>
          <p:nvPr/>
        </p:nvSpPr>
        <p:spPr bwMode="auto">
          <a:xfrm>
            <a:off x="4764426" y="3043497"/>
            <a:ext cx="241299" cy="18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3</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4" name="Text Box 31"/>
          <p:cNvSpPr txBox="1">
            <a:spLocks noChangeArrowheads="1"/>
          </p:cNvSpPr>
          <p:nvPr/>
        </p:nvSpPr>
        <p:spPr bwMode="auto">
          <a:xfrm>
            <a:off x="3945276" y="1906847"/>
            <a:ext cx="241299" cy="18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3</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5" name="Text Box 31"/>
          <p:cNvSpPr txBox="1">
            <a:spLocks noChangeArrowheads="1"/>
          </p:cNvSpPr>
          <p:nvPr/>
        </p:nvSpPr>
        <p:spPr bwMode="auto">
          <a:xfrm>
            <a:off x="7972234" y="2230698"/>
            <a:ext cx="241299" cy="188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000" dirty="0" smtClean="0">
                <a:solidFill>
                  <a:srgbClr val="000000"/>
                </a:solidFill>
                <a:latin typeface="Arial" charset="0"/>
              </a:rPr>
              <a:t>3</a:t>
            </a:r>
            <a:r>
              <a:rPr lang="en-US" sz="1000" dirty="0" smtClean="0">
                <a:solidFill>
                  <a:srgbClr val="000000"/>
                </a:solidFill>
                <a:latin typeface="Symbol Std"/>
                <a:cs typeface="Symbol Std"/>
              </a:rPr>
              <a:t>′</a:t>
            </a:r>
            <a:endParaRPr lang="en-US" sz="1000" dirty="0">
              <a:solidFill>
                <a:srgbClr val="000000"/>
              </a:solidFill>
              <a:latin typeface="Symbol Std"/>
              <a:cs typeface="Symbol Std"/>
            </a:endParaRPr>
          </a:p>
        </p:txBody>
      </p:sp>
      <p:sp>
        <p:nvSpPr>
          <p:cNvPr id="36" name="Text Box 31"/>
          <p:cNvSpPr txBox="1">
            <a:spLocks noChangeArrowheads="1"/>
          </p:cNvSpPr>
          <p:nvPr/>
        </p:nvSpPr>
        <p:spPr bwMode="auto">
          <a:xfrm>
            <a:off x="4034176" y="662247"/>
            <a:ext cx="273050" cy="1388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75000"/>
              </a:lnSpc>
            </a:pPr>
            <a:r>
              <a:rPr lang="en-US" sz="900" dirty="0" smtClean="0">
                <a:solidFill>
                  <a:srgbClr val="000000"/>
                </a:solidFill>
                <a:latin typeface="Arial" charset="0"/>
              </a:rPr>
              <a:t>C</a:t>
            </a:r>
          </a:p>
          <a:p>
            <a:pPr algn="ctr" eaLnBrk="0" hangingPunct="0">
              <a:lnSpc>
                <a:spcPct val="75000"/>
              </a:lnSpc>
            </a:pPr>
            <a:r>
              <a:rPr lang="en-US" sz="900" dirty="0" smtClean="0">
                <a:solidFill>
                  <a:srgbClr val="000000"/>
                </a:solidFill>
                <a:latin typeface="Arial" charset="0"/>
                <a:cs typeface="Symbol Std"/>
              </a:rPr>
              <a:t>T</a:t>
            </a:r>
          </a:p>
          <a:p>
            <a:pPr algn="ctr" eaLnBrk="0" hangingPunct="0">
              <a:lnSpc>
                <a:spcPct val="75000"/>
              </a:lnSpc>
            </a:pPr>
            <a:r>
              <a:rPr lang="en-US" sz="900" dirty="0" smtClean="0">
                <a:solidFill>
                  <a:srgbClr val="000000"/>
                </a:solidFill>
                <a:latin typeface="Arial" charset="0"/>
                <a:cs typeface="Symbol Std"/>
              </a:rPr>
              <a:t>G</a:t>
            </a:r>
          </a:p>
          <a:p>
            <a:pPr algn="ctr" eaLnBrk="0" hangingPunct="0">
              <a:lnSpc>
                <a:spcPct val="75000"/>
              </a:lnSpc>
            </a:pPr>
            <a:r>
              <a:rPr lang="en-US" sz="900" dirty="0" smtClean="0">
                <a:solidFill>
                  <a:srgbClr val="000000"/>
                </a:solidFill>
                <a:latin typeface="Arial" charset="0"/>
                <a:cs typeface="Symbol Std"/>
              </a:rPr>
              <a:t>A</a:t>
            </a:r>
            <a:br>
              <a:rPr lang="en-US" sz="900" dirty="0" smtClean="0">
                <a:solidFill>
                  <a:srgbClr val="000000"/>
                </a:solidFill>
                <a:latin typeface="Arial" charset="0"/>
                <a:cs typeface="Symbol Std"/>
              </a:rPr>
            </a:br>
            <a:r>
              <a:rPr lang="en-US" sz="900" dirty="0" smtClean="0">
                <a:solidFill>
                  <a:srgbClr val="000000"/>
                </a:solidFill>
                <a:latin typeface="Arial" charset="0"/>
                <a:cs typeface="Symbol Std"/>
              </a:rPr>
              <a:t>C</a:t>
            </a:r>
          </a:p>
          <a:p>
            <a:pPr algn="ctr" eaLnBrk="0" hangingPunct="0">
              <a:lnSpc>
                <a:spcPct val="75000"/>
              </a:lnSpc>
            </a:pPr>
            <a:r>
              <a:rPr lang="en-US" sz="900" dirty="0" smtClean="0">
                <a:solidFill>
                  <a:srgbClr val="000000"/>
                </a:solidFill>
                <a:latin typeface="Arial" charset="0"/>
                <a:cs typeface="Symbol Std"/>
              </a:rPr>
              <a:t>T</a:t>
            </a:r>
          </a:p>
          <a:p>
            <a:pPr algn="ctr" eaLnBrk="0" hangingPunct="0">
              <a:lnSpc>
                <a:spcPct val="75000"/>
              </a:lnSpc>
            </a:pPr>
            <a:r>
              <a:rPr lang="en-US" sz="900" dirty="0" smtClean="0">
                <a:solidFill>
                  <a:srgbClr val="000000"/>
                </a:solidFill>
                <a:latin typeface="Arial" charset="0"/>
                <a:cs typeface="Symbol Std"/>
              </a:rPr>
              <a:t>T</a:t>
            </a:r>
          </a:p>
          <a:p>
            <a:pPr algn="ctr" eaLnBrk="0" hangingPunct="0">
              <a:lnSpc>
                <a:spcPct val="75000"/>
              </a:lnSpc>
            </a:pPr>
            <a:r>
              <a:rPr lang="en-US" sz="900" dirty="0" smtClean="0">
                <a:solidFill>
                  <a:srgbClr val="000000"/>
                </a:solidFill>
                <a:latin typeface="Arial" charset="0"/>
                <a:cs typeface="Symbol Std"/>
              </a:rPr>
              <a:t>C</a:t>
            </a:r>
          </a:p>
          <a:p>
            <a:pPr algn="ctr" eaLnBrk="0" hangingPunct="0">
              <a:lnSpc>
                <a:spcPct val="75000"/>
              </a:lnSpc>
            </a:pPr>
            <a:r>
              <a:rPr lang="en-US" sz="900" dirty="0" smtClean="0">
                <a:solidFill>
                  <a:srgbClr val="000000"/>
                </a:solidFill>
                <a:latin typeface="Arial" charset="0"/>
                <a:cs typeface="Symbol Std"/>
              </a:rPr>
              <a:t>G</a:t>
            </a:r>
          </a:p>
          <a:p>
            <a:pPr algn="ctr" eaLnBrk="0" hangingPunct="0">
              <a:lnSpc>
                <a:spcPct val="75000"/>
              </a:lnSpc>
            </a:pPr>
            <a:r>
              <a:rPr lang="en-US" sz="900" dirty="0" smtClean="0">
                <a:solidFill>
                  <a:srgbClr val="000000"/>
                </a:solidFill>
                <a:latin typeface="Arial" charset="0"/>
                <a:cs typeface="Symbol Std"/>
              </a:rPr>
              <a:t>A</a:t>
            </a:r>
            <a:endParaRPr lang="en-US" sz="900" dirty="0">
              <a:solidFill>
                <a:srgbClr val="000000"/>
              </a:solidFill>
              <a:latin typeface="Arial" charset="0"/>
              <a:cs typeface="Symbol Std"/>
            </a:endParaRPr>
          </a:p>
          <a:p>
            <a:pPr algn="ctr" eaLnBrk="0" hangingPunct="0">
              <a:lnSpc>
                <a:spcPct val="75000"/>
              </a:lnSpc>
            </a:pPr>
            <a:r>
              <a:rPr lang="en-US" sz="900" dirty="0" smtClean="0">
                <a:solidFill>
                  <a:srgbClr val="000000"/>
                </a:solidFill>
                <a:latin typeface="Arial" charset="0"/>
                <a:cs typeface="Symbol Std"/>
              </a:rPr>
              <a:t>C</a:t>
            </a:r>
          </a:p>
          <a:p>
            <a:pPr algn="ctr" eaLnBrk="0" hangingPunct="0">
              <a:lnSpc>
                <a:spcPct val="75000"/>
              </a:lnSpc>
            </a:pPr>
            <a:r>
              <a:rPr lang="en-US" sz="900" dirty="0" smtClean="0">
                <a:solidFill>
                  <a:srgbClr val="000000"/>
                </a:solidFill>
                <a:latin typeface="Arial" charset="0"/>
                <a:cs typeface="Symbol Std"/>
              </a:rPr>
              <a:t>A</a:t>
            </a:r>
            <a:endParaRPr lang="en-US" sz="900" dirty="0">
              <a:solidFill>
                <a:srgbClr val="000000"/>
              </a:solidFill>
              <a:latin typeface="Arial" charset="0"/>
              <a:cs typeface="Symbol Std"/>
            </a:endParaRPr>
          </a:p>
          <a:p>
            <a:pPr algn="ctr" eaLnBrk="0" hangingPunct="0">
              <a:lnSpc>
                <a:spcPct val="75000"/>
              </a:lnSpc>
            </a:pPr>
            <a:r>
              <a:rPr lang="en-US" sz="900" dirty="0" smtClean="0">
                <a:solidFill>
                  <a:srgbClr val="000000"/>
                </a:solidFill>
                <a:latin typeface="Symbol Std"/>
                <a:cs typeface="Symbol Std"/>
              </a:rPr>
              <a:t>A</a:t>
            </a:r>
            <a:endParaRPr lang="en-US" sz="900" dirty="0">
              <a:solidFill>
                <a:srgbClr val="000000"/>
              </a:solidFill>
              <a:latin typeface="Symbol Std"/>
              <a:cs typeface="Symbol Std"/>
            </a:endParaRPr>
          </a:p>
        </p:txBody>
      </p:sp>
      <p:sp>
        <p:nvSpPr>
          <p:cNvPr id="37" name="Text Box 31"/>
          <p:cNvSpPr txBox="1">
            <a:spLocks noChangeArrowheads="1"/>
          </p:cNvSpPr>
          <p:nvPr/>
        </p:nvSpPr>
        <p:spPr bwMode="auto">
          <a:xfrm>
            <a:off x="4034176" y="2306897"/>
            <a:ext cx="273050" cy="1388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75000"/>
              </a:lnSpc>
            </a:pPr>
            <a:r>
              <a:rPr lang="en-US" sz="900" dirty="0" smtClean="0">
                <a:solidFill>
                  <a:srgbClr val="000000"/>
                </a:solidFill>
                <a:latin typeface="Arial" charset="0"/>
              </a:rPr>
              <a:t>C</a:t>
            </a:r>
          </a:p>
          <a:p>
            <a:pPr algn="ctr" eaLnBrk="0" hangingPunct="0">
              <a:lnSpc>
                <a:spcPct val="75000"/>
              </a:lnSpc>
            </a:pPr>
            <a:r>
              <a:rPr lang="en-US" sz="900" dirty="0" smtClean="0">
                <a:solidFill>
                  <a:srgbClr val="000000"/>
                </a:solidFill>
                <a:latin typeface="Arial" charset="0"/>
                <a:cs typeface="Symbol Std"/>
              </a:rPr>
              <a:t>T</a:t>
            </a:r>
          </a:p>
          <a:p>
            <a:pPr algn="ctr" eaLnBrk="0" hangingPunct="0">
              <a:lnSpc>
                <a:spcPct val="75000"/>
              </a:lnSpc>
            </a:pPr>
            <a:r>
              <a:rPr lang="en-US" sz="900" dirty="0" smtClean="0">
                <a:solidFill>
                  <a:srgbClr val="000000"/>
                </a:solidFill>
                <a:latin typeface="Arial" charset="0"/>
                <a:cs typeface="Symbol Std"/>
              </a:rPr>
              <a:t>G</a:t>
            </a:r>
          </a:p>
          <a:p>
            <a:pPr algn="ctr" eaLnBrk="0" hangingPunct="0">
              <a:lnSpc>
                <a:spcPct val="75000"/>
              </a:lnSpc>
            </a:pPr>
            <a:r>
              <a:rPr lang="en-US" sz="900" dirty="0" smtClean="0">
                <a:solidFill>
                  <a:srgbClr val="000000"/>
                </a:solidFill>
                <a:latin typeface="Arial" charset="0"/>
                <a:cs typeface="Symbol Std"/>
              </a:rPr>
              <a:t>A</a:t>
            </a:r>
            <a:br>
              <a:rPr lang="en-US" sz="900" dirty="0" smtClean="0">
                <a:solidFill>
                  <a:srgbClr val="000000"/>
                </a:solidFill>
                <a:latin typeface="Arial" charset="0"/>
                <a:cs typeface="Symbol Std"/>
              </a:rPr>
            </a:br>
            <a:r>
              <a:rPr lang="en-US" sz="900" dirty="0" smtClean="0">
                <a:solidFill>
                  <a:srgbClr val="000000"/>
                </a:solidFill>
                <a:latin typeface="Arial" charset="0"/>
                <a:cs typeface="Symbol Std"/>
              </a:rPr>
              <a:t>C</a:t>
            </a:r>
          </a:p>
          <a:p>
            <a:pPr algn="ctr" eaLnBrk="0" hangingPunct="0">
              <a:lnSpc>
                <a:spcPct val="75000"/>
              </a:lnSpc>
            </a:pPr>
            <a:r>
              <a:rPr lang="en-US" sz="900" dirty="0" smtClean="0">
                <a:solidFill>
                  <a:srgbClr val="000000"/>
                </a:solidFill>
                <a:latin typeface="Arial" charset="0"/>
                <a:cs typeface="Symbol Std"/>
              </a:rPr>
              <a:t>T</a:t>
            </a:r>
          </a:p>
          <a:p>
            <a:pPr algn="ctr" eaLnBrk="0" hangingPunct="0">
              <a:lnSpc>
                <a:spcPct val="75000"/>
              </a:lnSpc>
            </a:pPr>
            <a:r>
              <a:rPr lang="en-US" sz="900" dirty="0" smtClean="0">
                <a:solidFill>
                  <a:srgbClr val="000000"/>
                </a:solidFill>
                <a:latin typeface="Arial" charset="0"/>
                <a:cs typeface="Symbol Std"/>
              </a:rPr>
              <a:t>T</a:t>
            </a:r>
          </a:p>
          <a:p>
            <a:pPr algn="ctr" eaLnBrk="0" hangingPunct="0">
              <a:lnSpc>
                <a:spcPct val="75000"/>
              </a:lnSpc>
            </a:pPr>
            <a:r>
              <a:rPr lang="en-US" sz="900" dirty="0" smtClean="0">
                <a:solidFill>
                  <a:srgbClr val="000000"/>
                </a:solidFill>
                <a:latin typeface="Arial" charset="0"/>
                <a:cs typeface="Symbol Std"/>
              </a:rPr>
              <a:t>C</a:t>
            </a:r>
          </a:p>
          <a:p>
            <a:pPr algn="ctr" eaLnBrk="0" hangingPunct="0">
              <a:lnSpc>
                <a:spcPct val="75000"/>
              </a:lnSpc>
            </a:pPr>
            <a:r>
              <a:rPr lang="en-US" sz="900" dirty="0" smtClean="0">
                <a:solidFill>
                  <a:srgbClr val="000000"/>
                </a:solidFill>
                <a:latin typeface="Arial" charset="0"/>
                <a:cs typeface="Symbol Std"/>
              </a:rPr>
              <a:t>G</a:t>
            </a:r>
          </a:p>
          <a:p>
            <a:pPr algn="ctr" eaLnBrk="0" hangingPunct="0">
              <a:lnSpc>
                <a:spcPct val="75000"/>
              </a:lnSpc>
            </a:pPr>
            <a:r>
              <a:rPr lang="en-US" sz="900" dirty="0" smtClean="0">
                <a:solidFill>
                  <a:srgbClr val="000000"/>
                </a:solidFill>
                <a:latin typeface="Arial" charset="0"/>
                <a:cs typeface="Symbol Std"/>
              </a:rPr>
              <a:t>A</a:t>
            </a:r>
            <a:endParaRPr lang="en-US" sz="900" dirty="0">
              <a:solidFill>
                <a:srgbClr val="000000"/>
              </a:solidFill>
              <a:latin typeface="Arial" charset="0"/>
              <a:cs typeface="Symbol Std"/>
            </a:endParaRPr>
          </a:p>
          <a:p>
            <a:pPr algn="ctr" eaLnBrk="0" hangingPunct="0">
              <a:lnSpc>
                <a:spcPct val="75000"/>
              </a:lnSpc>
            </a:pPr>
            <a:r>
              <a:rPr lang="en-US" sz="900" dirty="0" smtClean="0">
                <a:solidFill>
                  <a:srgbClr val="000000"/>
                </a:solidFill>
                <a:latin typeface="Arial" charset="0"/>
                <a:cs typeface="Symbol Std"/>
              </a:rPr>
              <a:t>C</a:t>
            </a:r>
          </a:p>
          <a:p>
            <a:pPr algn="ctr" eaLnBrk="0" hangingPunct="0">
              <a:lnSpc>
                <a:spcPct val="75000"/>
              </a:lnSpc>
            </a:pPr>
            <a:r>
              <a:rPr lang="en-US" sz="900" dirty="0" smtClean="0">
                <a:solidFill>
                  <a:srgbClr val="000000"/>
                </a:solidFill>
                <a:latin typeface="Arial" charset="0"/>
                <a:cs typeface="Symbol Std"/>
              </a:rPr>
              <a:t>A</a:t>
            </a:r>
            <a:endParaRPr lang="en-US" sz="900" dirty="0">
              <a:solidFill>
                <a:srgbClr val="000000"/>
              </a:solidFill>
              <a:latin typeface="Arial" charset="0"/>
              <a:cs typeface="Symbol Std"/>
            </a:endParaRPr>
          </a:p>
          <a:p>
            <a:pPr algn="ctr" eaLnBrk="0" hangingPunct="0">
              <a:lnSpc>
                <a:spcPct val="75000"/>
              </a:lnSpc>
            </a:pPr>
            <a:r>
              <a:rPr lang="en-US" sz="900" dirty="0" smtClean="0">
                <a:solidFill>
                  <a:srgbClr val="000000"/>
                </a:solidFill>
                <a:latin typeface="Symbol Std"/>
                <a:cs typeface="Symbol Std"/>
              </a:rPr>
              <a:t>A</a:t>
            </a:r>
            <a:endParaRPr lang="en-US" sz="900" dirty="0">
              <a:solidFill>
                <a:srgbClr val="000000"/>
              </a:solidFill>
              <a:latin typeface="Symbol Std"/>
              <a:cs typeface="Symbol Std"/>
            </a:endParaRPr>
          </a:p>
        </p:txBody>
      </p:sp>
      <p:sp>
        <p:nvSpPr>
          <p:cNvPr id="38" name="Text Box 31"/>
          <p:cNvSpPr txBox="1">
            <a:spLocks noChangeArrowheads="1"/>
          </p:cNvSpPr>
          <p:nvPr/>
        </p:nvSpPr>
        <p:spPr bwMode="auto">
          <a:xfrm>
            <a:off x="5126376" y="522547"/>
            <a:ext cx="273050" cy="499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5000"/>
              </a:lnSpc>
            </a:pPr>
            <a:r>
              <a:rPr lang="en-US" sz="900" dirty="0" smtClean="0">
                <a:solidFill>
                  <a:srgbClr val="000000"/>
                </a:solidFill>
                <a:latin typeface="Arial" charset="0"/>
              </a:rPr>
              <a:t>T</a:t>
            </a:r>
          </a:p>
          <a:p>
            <a:pPr algn="ctr" eaLnBrk="0" hangingPunct="0">
              <a:lnSpc>
                <a:spcPct val="85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5000"/>
              </a:lnSpc>
            </a:pPr>
            <a:r>
              <a:rPr lang="en-US" sz="900" dirty="0" smtClean="0">
                <a:solidFill>
                  <a:srgbClr val="000000"/>
                </a:solidFill>
                <a:latin typeface="Arial" charset="0"/>
                <a:cs typeface="Symbol Std"/>
              </a:rPr>
              <a:t>T</a:t>
            </a:r>
          </a:p>
          <a:p>
            <a:pPr algn="ctr" eaLnBrk="0" hangingPunct="0">
              <a:lnSpc>
                <a:spcPct val="85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39" name="Text Box 31"/>
          <p:cNvSpPr txBox="1">
            <a:spLocks noChangeArrowheads="1"/>
          </p:cNvSpPr>
          <p:nvPr/>
        </p:nvSpPr>
        <p:spPr bwMode="auto">
          <a:xfrm>
            <a:off x="4605676" y="313874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0" name="Text Box 31"/>
          <p:cNvSpPr txBox="1">
            <a:spLocks noChangeArrowheads="1"/>
          </p:cNvSpPr>
          <p:nvPr/>
        </p:nvSpPr>
        <p:spPr bwMode="auto">
          <a:xfrm>
            <a:off x="6047126" y="69399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dATP</a:t>
            </a:r>
            <a:endParaRPr lang="en-US" sz="900" dirty="0">
              <a:solidFill>
                <a:srgbClr val="000000"/>
              </a:solidFill>
              <a:latin typeface="Symbol Std"/>
              <a:cs typeface="Symbol Std"/>
            </a:endParaRPr>
          </a:p>
        </p:txBody>
      </p:sp>
      <p:sp>
        <p:nvSpPr>
          <p:cNvPr id="41" name="Text Box 31"/>
          <p:cNvSpPr txBox="1">
            <a:spLocks noChangeArrowheads="1"/>
          </p:cNvSpPr>
          <p:nvPr/>
        </p:nvSpPr>
        <p:spPr bwMode="auto">
          <a:xfrm>
            <a:off x="5024776" y="3024447"/>
            <a:ext cx="273050" cy="689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G</a:t>
            </a:r>
          </a:p>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2" name="Text Box 31"/>
          <p:cNvSpPr txBox="1">
            <a:spLocks noChangeArrowheads="1"/>
          </p:cNvSpPr>
          <p:nvPr/>
        </p:nvSpPr>
        <p:spPr bwMode="auto">
          <a:xfrm>
            <a:off x="5380376" y="313874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3" name="Text Box 31"/>
          <p:cNvSpPr txBox="1">
            <a:spLocks noChangeArrowheads="1"/>
          </p:cNvSpPr>
          <p:nvPr/>
        </p:nvSpPr>
        <p:spPr bwMode="auto">
          <a:xfrm>
            <a:off x="5780426" y="313239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4" name="Text Box 31"/>
          <p:cNvSpPr txBox="1">
            <a:spLocks noChangeArrowheads="1"/>
          </p:cNvSpPr>
          <p:nvPr/>
        </p:nvSpPr>
        <p:spPr bwMode="auto">
          <a:xfrm>
            <a:off x="6536076" y="313874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5" name="Text Box 31"/>
          <p:cNvSpPr txBox="1">
            <a:spLocks noChangeArrowheads="1"/>
          </p:cNvSpPr>
          <p:nvPr/>
        </p:nvSpPr>
        <p:spPr bwMode="auto">
          <a:xfrm>
            <a:off x="6964701" y="3141922"/>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6" name="Text Box 31"/>
          <p:cNvSpPr txBox="1">
            <a:spLocks noChangeArrowheads="1"/>
          </p:cNvSpPr>
          <p:nvPr/>
        </p:nvSpPr>
        <p:spPr bwMode="auto">
          <a:xfrm>
            <a:off x="7396501" y="313874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7" name="Text Box 31"/>
          <p:cNvSpPr txBox="1">
            <a:spLocks noChangeArrowheads="1"/>
          </p:cNvSpPr>
          <p:nvPr/>
        </p:nvSpPr>
        <p:spPr bwMode="auto">
          <a:xfrm>
            <a:off x="7825126" y="2281497"/>
            <a:ext cx="273050" cy="7088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G</a:t>
            </a:r>
          </a:p>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smtClean="0">
                <a:solidFill>
                  <a:srgbClr val="000000"/>
                </a:solidFill>
                <a:latin typeface="Arial" charset="0"/>
              </a:rPr>
              <a:t>G</a:t>
            </a:r>
          </a:p>
          <a:p>
            <a:pPr algn="ctr" eaLnBrk="0" hangingPunct="0">
              <a:lnSpc>
                <a:spcPct val="80000"/>
              </a:lnSpc>
            </a:pPr>
            <a:r>
              <a:rPr lang="en-US" sz="900" dirty="0" smtClean="0">
                <a:solidFill>
                  <a:srgbClr val="000000"/>
                </a:solidFill>
                <a:latin typeface="Arial" charset="0"/>
              </a:rPr>
              <a:t>A</a:t>
            </a:r>
          </a:p>
        </p:txBody>
      </p:sp>
      <p:sp>
        <p:nvSpPr>
          <p:cNvPr id="48" name="Text Box 31"/>
          <p:cNvSpPr txBox="1">
            <a:spLocks noChangeArrowheads="1"/>
          </p:cNvSpPr>
          <p:nvPr/>
        </p:nvSpPr>
        <p:spPr bwMode="auto">
          <a:xfrm>
            <a:off x="7831476" y="2929197"/>
            <a:ext cx="273050" cy="7596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smtClean="0">
                <a:solidFill>
                  <a:srgbClr val="000000"/>
                </a:solidFill>
                <a:latin typeface="Arial" charset="0"/>
              </a:rPr>
              <a:t>G</a:t>
            </a:r>
          </a:p>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49" name="Text Box 31"/>
          <p:cNvSpPr txBox="1">
            <a:spLocks noChangeArrowheads="1"/>
          </p:cNvSpPr>
          <p:nvPr/>
        </p:nvSpPr>
        <p:spPr bwMode="auto">
          <a:xfrm>
            <a:off x="7396501" y="2386272"/>
            <a:ext cx="273050" cy="785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smtClean="0">
                <a:solidFill>
                  <a:srgbClr val="000000"/>
                </a:solidFill>
                <a:latin typeface="Arial" charset="0"/>
                <a:cs typeface="Symbol Std"/>
              </a:rPr>
              <a:t>C</a:t>
            </a: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smtClean="0">
                <a:solidFill>
                  <a:srgbClr val="000000"/>
                </a:solidFill>
                <a:latin typeface="Arial" charset="0"/>
                <a:cs typeface="Symbol Std"/>
              </a:rPr>
              <a:t>G</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a:solidFill>
                  <a:srgbClr val="000000"/>
                </a:solidFill>
                <a:latin typeface="Arial" charset="0"/>
                <a:cs typeface="Symbol Std"/>
              </a:rPr>
              <a:t>G</a:t>
            </a:r>
            <a:endParaRPr lang="en-US" sz="900" dirty="0">
              <a:solidFill>
                <a:srgbClr val="000000"/>
              </a:solidFill>
              <a:latin typeface="Symbol Std"/>
              <a:cs typeface="Symbol Std"/>
            </a:endParaRPr>
          </a:p>
        </p:txBody>
      </p:sp>
      <p:sp>
        <p:nvSpPr>
          <p:cNvPr id="50" name="Text Box 31"/>
          <p:cNvSpPr txBox="1">
            <a:spLocks noChangeArrowheads="1"/>
          </p:cNvSpPr>
          <p:nvPr/>
        </p:nvSpPr>
        <p:spPr bwMode="auto">
          <a:xfrm>
            <a:off x="6967876" y="2497397"/>
            <a:ext cx="273050" cy="696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smtClean="0">
                <a:solidFill>
                  <a:srgbClr val="000000"/>
                </a:solidFill>
                <a:latin typeface="Arial" charset="0"/>
                <a:cs typeface="Symbol Std"/>
              </a:rPr>
              <a:t>G</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a:solidFill>
                  <a:srgbClr val="000000"/>
                </a:solidFill>
                <a:latin typeface="Arial" charset="0"/>
                <a:cs typeface="Symbol Std"/>
              </a:rPr>
              <a:t>G</a:t>
            </a:r>
            <a:endParaRPr lang="en-US" sz="900" dirty="0">
              <a:solidFill>
                <a:srgbClr val="000000"/>
              </a:solidFill>
              <a:latin typeface="Symbol Std"/>
              <a:cs typeface="Symbol Std"/>
            </a:endParaRPr>
          </a:p>
        </p:txBody>
      </p:sp>
      <p:sp>
        <p:nvSpPr>
          <p:cNvPr id="51" name="Text Box 31"/>
          <p:cNvSpPr txBox="1">
            <a:spLocks noChangeArrowheads="1"/>
          </p:cNvSpPr>
          <p:nvPr/>
        </p:nvSpPr>
        <p:spPr bwMode="auto">
          <a:xfrm>
            <a:off x="6536076" y="260534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smtClean="0">
                <a:solidFill>
                  <a:srgbClr val="000000"/>
                </a:solidFill>
                <a:latin typeface="Arial" charset="0"/>
                <a:cs typeface="Symbol Std"/>
              </a:rPr>
              <a:t>G</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smtClean="0">
                <a:solidFill>
                  <a:srgbClr val="000000"/>
                </a:solidFill>
                <a:latin typeface="Arial" charset="0"/>
                <a:cs typeface="Symbol Std"/>
              </a:rPr>
              <a:t>G</a:t>
            </a:r>
            <a:endParaRPr lang="en-US" sz="900" dirty="0">
              <a:solidFill>
                <a:srgbClr val="000000"/>
              </a:solidFill>
              <a:latin typeface="Symbol Std"/>
              <a:cs typeface="Symbol Std"/>
            </a:endParaRPr>
          </a:p>
        </p:txBody>
      </p:sp>
      <p:sp>
        <p:nvSpPr>
          <p:cNvPr id="52" name="Text Box 31"/>
          <p:cNvSpPr txBox="1">
            <a:spLocks noChangeArrowheads="1"/>
          </p:cNvSpPr>
          <p:nvPr/>
        </p:nvSpPr>
        <p:spPr bwMode="auto">
          <a:xfrm>
            <a:off x="6136026" y="3132397"/>
            <a:ext cx="273050" cy="56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C</a:t>
            </a:r>
          </a:p>
          <a:p>
            <a:pPr algn="ctr" eaLnBrk="0" hangingPunct="0">
              <a:lnSpc>
                <a:spcPct val="80000"/>
              </a:lnSpc>
            </a:pPr>
            <a:r>
              <a:rPr lang="en-US" sz="900" dirty="0" smtClean="0">
                <a:solidFill>
                  <a:srgbClr val="000000"/>
                </a:solidFill>
                <a:latin typeface="Arial" charset="0"/>
              </a:rPr>
              <a:t>T</a:t>
            </a:r>
          </a:p>
          <a:p>
            <a:pPr algn="ctr" eaLnBrk="0" hangingPunct="0">
              <a:lnSpc>
                <a:spcPct val="80000"/>
              </a:lnSpc>
            </a:pPr>
            <a:r>
              <a:rPr lang="en-US" sz="900" dirty="0">
                <a:solidFill>
                  <a:srgbClr val="000000"/>
                </a:solidFill>
                <a:latin typeface="Arial" charset="0"/>
                <a:cs typeface="Symbol Std"/>
              </a:rPr>
              <a:t>G</a:t>
            </a:r>
            <a:endParaRPr lang="en-US" sz="900" dirty="0" smtClean="0">
              <a:solidFill>
                <a:srgbClr val="000000"/>
              </a:solidFill>
              <a:latin typeface="Arial" charset="0"/>
              <a:cs typeface="Symbol Std"/>
            </a:endParaRPr>
          </a:p>
          <a:p>
            <a:pPr algn="ctr" eaLnBrk="0" hangingPunct="0">
              <a:lnSpc>
                <a:spcPct val="80000"/>
              </a:lnSpc>
            </a:pPr>
            <a:r>
              <a:rPr lang="en-US" sz="900" dirty="0" smtClean="0">
                <a:solidFill>
                  <a:srgbClr val="000000"/>
                </a:solidFill>
                <a:latin typeface="Arial" charset="0"/>
                <a:cs typeface="Symbol Std"/>
              </a:rPr>
              <a:t>T</a:t>
            </a:r>
          </a:p>
          <a:p>
            <a:pPr algn="ctr" eaLnBrk="0" hangingPunct="0">
              <a:lnSpc>
                <a:spcPct val="80000"/>
              </a:lnSpc>
            </a:pPr>
            <a:r>
              <a:rPr lang="en-US" sz="900" dirty="0">
                <a:solidFill>
                  <a:srgbClr val="000000"/>
                </a:solidFill>
                <a:latin typeface="Arial" charset="0"/>
                <a:cs typeface="Symbol Std"/>
              </a:rPr>
              <a:t>T</a:t>
            </a:r>
            <a:endParaRPr lang="en-US" sz="900" dirty="0">
              <a:solidFill>
                <a:srgbClr val="000000"/>
              </a:solidFill>
              <a:latin typeface="Symbol Std"/>
              <a:cs typeface="Symbol Std"/>
            </a:endParaRPr>
          </a:p>
        </p:txBody>
      </p:sp>
      <p:sp>
        <p:nvSpPr>
          <p:cNvPr id="53" name="Text Box 31"/>
          <p:cNvSpPr txBox="1">
            <a:spLocks noChangeArrowheads="1"/>
          </p:cNvSpPr>
          <p:nvPr/>
        </p:nvSpPr>
        <p:spPr bwMode="auto">
          <a:xfrm>
            <a:off x="6136026" y="2706947"/>
            <a:ext cx="273050" cy="442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G</a:t>
            </a:r>
          </a:p>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smtClean="0">
                <a:solidFill>
                  <a:srgbClr val="000000"/>
                </a:solidFill>
                <a:latin typeface="Arial" charset="0"/>
              </a:rPr>
              <a:t>G</a:t>
            </a:r>
          </a:p>
        </p:txBody>
      </p:sp>
      <p:sp>
        <p:nvSpPr>
          <p:cNvPr id="54" name="Text Box 31"/>
          <p:cNvSpPr txBox="1">
            <a:spLocks noChangeArrowheads="1"/>
          </p:cNvSpPr>
          <p:nvPr/>
        </p:nvSpPr>
        <p:spPr bwMode="auto">
          <a:xfrm>
            <a:off x="5780426" y="2814897"/>
            <a:ext cx="273050" cy="334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smtClean="0">
                <a:solidFill>
                  <a:srgbClr val="000000"/>
                </a:solidFill>
                <a:latin typeface="Arial" charset="0"/>
                <a:cs typeface="Symbol Std"/>
              </a:rPr>
              <a:t>A</a:t>
            </a:r>
          </a:p>
          <a:p>
            <a:pPr algn="ctr" eaLnBrk="0" hangingPunct="0">
              <a:lnSpc>
                <a:spcPct val="80000"/>
              </a:lnSpc>
            </a:pPr>
            <a:r>
              <a:rPr lang="en-US" sz="900" dirty="0" smtClean="0">
                <a:solidFill>
                  <a:srgbClr val="000000"/>
                </a:solidFill>
                <a:latin typeface="Arial" charset="0"/>
                <a:cs typeface="Symbol Std"/>
              </a:rPr>
              <a:t>G</a:t>
            </a:r>
          </a:p>
          <a:p>
            <a:pPr algn="ctr" eaLnBrk="0" hangingPunct="0">
              <a:lnSpc>
                <a:spcPct val="80000"/>
              </a:lnSpc>
            </a:pPr>
            <a:endParaRPr lang="en-US" sz="900" dirty="0">
              <a:solidFill>
                <a:srgbClr val="000000"/>
              </a:solidFill>
              <a:latin typeface="Symbol Std"/>
              <a:cs typeface="Symbol Std"/>
            </a:endParaRPr>
          </a:p>
        </p:txBody>
      </p:sp>
      <p:sp>
        <p:nvSpPr>
          <p:cNvPr id="55" name="Text Box 31"/>
          <p:cNvSpPr txBox="1">
            <a:spLocks noChangeArrowheads="1"/>
          </p:cNvSpPr>
          <p:nvPr/>
        </p:nvSpPr>
        <p:spPr bwMode="auto">
          <a:xfrm>
            <a:off x="5386726" y="2922847"/>
            <a:ext cx="273050" cy="2135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smtClean="0">
                <a:solidFill>
                  <a:srgbClr val="000000"/>
                </a:solidFill>
                <a:latin typeface="Arial" charset="0"/>
              </a:rPr>
              <a:t>A</a:t>
            </a:r>
          </a:p>
          <a:p>
            <a:pPr algn="ctr" eaLnBrk="0" hangingPunct="0">
              <a:lnSpc>
                <a:spcPct val="80000"/>
              </a:lnSpc>
            </a:pPr>
            <a:r>
              <a:rPr lang="en-US" sz="900" dirty="0">
                <a:solidFill>
                  <a:srgbClr val="000000"/>
                </a:solidFill>
                <a:latin typeface="Arial" charset="0"/>
                <a:cs typeface="Symbol Std"/>
              </a:rPr>
              <a:t>G</a:t>
            </a:r>
            <a:endParaRPr lang="en-US" sz="900" dirty="0">
              <a:solidFill>
                <a:srgbClr val="000000"/>
              </a:solidFill>
              <a:latin typeface="Symbol Std"/>
              <a:cs typeface="Symbol Std"/>
            </a:endParaRPr>
          </a:p>
        </p:txBody>
      </p:sp>
      <p:sp>
        <p:nvSpPr>
          <p:cNvPr id="56" name="Text Box 31"/>
          <p:cNvSpPr txBox="1">
            <a:spLocks noChangeArrowheads="1"/>
          </p:cNvSpPr>
          <p:nvPr/>
        </p:nvSpPr>
        <p:spPr bwMode="auto">
          <a:xfrm>
            <a:off x="7393326" y="70669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ddATP</a:t>
            </a:r>
            <a:endParaRPr lang="en-US" sz="900" dirty="0">
              <a:solidFill>
                <a:srgbClr val="000000"/>
              </a:solidFill>
              <a:latin typeface="Symbol Std"/>
              <a:cs typeface="Symbol Std"/>
            </a:endParaRPr>
          </a:p>
        </p:txBody>
      </p:sp>
      <p:sp>
        <p:nvSpPr>
          <p:cNvPr id="57" name="Text Box 31"/>
          <p:cNvSpPr txBox="1">
            <a:spLocks noChangeArrowheads="1"/>
          </p:cNvSpPr>
          <p:nvPr/>
        </p:nvSpPr>
        <p:spPr bwMode="auto">
          <a:xfrm>
            <a:off x="6047126" y="88449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dCTP</a:t>
            </a:r>
            <a:endParaRPr lang="en-US" sz="900" dirty="0">
              <a:solidFill>
                <a:srgbClr val="000000"/>
              </a:solidFill>
              <a:latin typeface="Symbol Std"/>
              <a:cs typeface="Symbol Std"/>
            </a:endParaRPr>
          </a:p>
        </p:txBody>
      </p:sp>
      <p:sp>
        <p:nvSpPr>
          <p:cNvPr id="58" name="Text Box 31"/>
          <p:cNvSpPr txBox="1">
            <a:spLocks noChangeArrowheads="1"/>
          </p:cNvSpPr>
          <p:nvPr/>
        </p:nvSpPr>
        <p:spPr bwMode="auto">
          <a:xfrm>
            <a:off x="7386976" y="89084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ddCTP</a:t>
            </a:r>
            <a:endParaRPr lang="en-US" sz="900" dirty="0">
              <a:solidFill>
                <a:srgbClr val="000000"/>
              </a:solidFill>
              <a:latin typeface="Symbol Std"/>
              <a:cs typeface="Symbol Std"/>
            </a:endParaRPr>
          </a:p>
        </p:txBody>
      </p:sp>
      <p:sp>
        <p:nvSpPr>
          <p:cNvPr id="59" name="Text Box 31"/>
          <p:cNvSpPr txBox="1">
            <a:spLocks noChangeArrowheads="1"/>
          </p:cNvSpPr>
          <p:nvPr/>
        </p:nvSpPr>
        <p:spPr bwMode="auto">
          <a:xfrm>
            <a:off x="6053476" y="108134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dTTP</a:t>
            </a:r>
            <a:endParaRPr lang="en-US" sz="900" dirty="0">
              <a:solidFill>
                <a:srgbClr val="000000"/>
              </a:solidFill>
              <a:latin typeface="Symbol Std"/>
              <a:cs typeface="Symbol Std"/>
            </a:endParaRPr>
          </a:p>
        </p:txBody>
      </p:sp>
      <p:sp>
        <p:nvSpPr>
          <p:cNvPr id="60" name="Text Box 31"/>
          <p:cNvSpPr txBox="1">
            <a:spLocks noChangeArrowheads="1"/>
          </p:cNvSpPr>
          <p:nvPr/>
        </p:nvSpPr>
        <p:spPr bwMode="auto">
          <a:xfrm>
            <a:off x="7393326" y="108769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ddTTP</a:t>
            </a:r>
            <a:endParaRPr lang="en-US" sz="900" dirty="0">
              <a:solidFill>
                <a:srgbClr val="000000"/>
              </a:solidFill>
              <a:latin typeface="Symbol Std"/>
              <a:cs typeface="Symbol Std"/>
            </a:endParaRPr>
          </a:p>
        </p:txBody>
      </p:sp>
      <p:sp>
        <p:nvSpPr>
          <p:cNvPr id="61" name="Text Box 31"/>
          <p:cNvSpPr txBox="1">
            <a:spLocks noChangeArrowheads="1"/>
          </p:cNvSpPr>
          <p:nvPr/>
        </p:nvSpPr>
        <p:spPr bwMode="auto">
          <a:xfrm>
            <a:off x="6059826" y="127184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dGTP</a:t>
            </a:r>
            <a:endParaRPr lang="en-US" sz="900" dirty="0">
              <a:solidFill>
                <a:srgbClr val="000000"/>
              </a:solidFill>
              <a:latin typeface="Symbol Std"/>
              <a:cs typeface="Symbol Std"/>
            </a:endParaRPr>
          </a:p>
        </p:txBody>
      </p:sp>
      <p:sp>
        <p:nvSpPr>
          <p:cNvPr id="62" name="Text Box 31"/>
          <p:cNvSpPr txBox="1">
            <a:spLocks noChangeArrowheads="1"/>
          </p:cNvSpPr>
          <p:nvPr/>
        </p:nvSpPr>
        <p:spPr bwMode="auto">
          <a:xfrm>
            <a:off x="7386976" y="1284547"/>
            <a:ext cx="336550" cy="131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900" dirty="0" err="1" smtClean="0">
                <a:solidFill>
                  <a:srgbClr val="000000"/>
                </a:solidFill>
                <a:latin typeface="Arial" charset="0"/>
              </a:rPr>
              <a:t>ddGTP</a:t>
            </a:r>
            <a:endParaRPr lang="en-US" sz="900" dirty="0">
              <a:solidFill>
                <a:srgbClr val="000000"/>
              </a:solidFill>
              <a:latin typeface="Symbol Std"/>
              <a:cs typeface="Symbol Std"/>
            </a:endParaRPr>
          </a:p>
        </p:txBody>
      </p:sp>
      <p:sp>
        <p:nvSpPr>
          <p:cNvPr id="63" name="Text Box 31"/>
          <p:cNvSpPr txBox="1">
            <a:spLocks noChangeArrowheads="1"/>
          </p:cNvSpPr>
          <p:nvPr/>
        </p:nvSpPr>
        <p:spPr bwMode="auto">
          <a:xfrm>
            <a:off x="5894726" y="158934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P</a:t>
            </a:r>
            <a:endParaRPr lang="en-US" sz="800" dirty="0">
              <a:solidFill>
                <a:srgbClr val="000000"/>
              </a:solidFill>
              <a:latin typeface="Symbol Std"/>
              <a:cs typeface="Symbol Std"/>
            </a:endParaRPr>
          </a:p>
        </p:txBody>
      </p:sp>
      <p:sp>
        <p:nvSpPr>
          <p:cNvPr id="64" name="Text Box 31"/>
          <p:cNvSpPr txBox="1">
            <a:spLocks noChangeArrowheads="1"/>
          </p:cNvSpPr>
          <p:nvPr/>
        </p:nvSpPr>
        <p:spPr bwMode="auto">
          <a:xfrm>
            <a:off x="6059826" y="158934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P</a:t>
            </a:r>
            <a:endParaRPr lang="en-US" sz="800" dirty="0">
              <a:solidFill>
                <a:srgbClr val="000000"/>
              </a:solidFill>
              <a:latin typeface="Symbol Std"/>
              <a:cs typeface="Symbol Std"/>
            </a:endParaRPr>
          </a:p>
        </p:txBody>
      </p:sp>
      <p:sp>
        <p:nvSpPr>
          <p:cNvPr id="65" name="Text Box 31"/>
          <p:cNvSpPr txBox="1">
            <a:spLocks noChangeArrowheads="1"/>
          </p:cNvSpPr>
          <p:nvPr/>
        </p:nvSpPr>
        <p:spPr bwMode="auto">
          <a:xfrm>
            <a:off x="6231276" y="159569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P</a:t>
            </a:r>
            <a:endParaRPr lang="en-US" sz="800" dirty="0">
              <a:solidFill>
                <a:srgbClr val="000000"/>
              </a:solidFill>
              <a:latin typeface="Symbol Std"/>
              <a:cs typeface="Symbol Std"/>
            </a:endParaRPr>
          </a:p>
        </p:txBody>
      </p:sp>
      <p:sp>
        <p:nvSpPr>
          <p:cNvPr id="66" name="Text Box 31"/>
          <p:cNvSpPr txBox="1">
            <a:spLocks noChangeArrowheads="1"/>
          </p:cNvSpPr>
          <p:nvPr/>
        </p:nvSpPr>
        <p:spPr bwMode="auto">
          <a:xfrm>
            <a:off x="7234576" y="160204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P</a:t>
            </a:r>
            <a:endParaRPr lang="en-US" sz="800" dirty="0">
              <a:solidFill>
                <a:srgbClr val="000000"/>
              </a:solidFill>
              <a:latin typeface="Symbol Std"/>
              <a:cs typeface="Symbol Std"/>
            </a:endParaRPr>
          </a:p>
        </p:txBody>
      </p:sp>
      <p:sp>
        <p:nvSpPr>
          <p:cNvPr id="67" name="Text Box 31"/>
          <p:cNvSpPr txBox="1">
            <a:spLocks noChangeArrowheads="1"/>
          </p:cNvSpPr>
          <p:nvPr/>
        </p:nvSpPr>
        <p:spPr bwMode="auto">
          <a:xfrm>
            <a:off x="7399676" y="160204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P</a:t>
            </a:r>
            <a:endParaRPr lang="en-US" sz="800" dirty="0">
              <a:solidFill>
                <a:srgbClr val="000000"/>
              </a:solidFill>
              <a:latin typeface="Symbol Std"/>
              <a:cs typeface="Symbol Std"/>
            </a:endParaRPr>
          </a:p>
        </p:txBody>
      </p:sp>
      <p:sp>
        <p:nvSpPr>
          <p:cNvPr id="68" name="Text Box 31"/>
          <p:cNvSpPr txBox="1">
            <a:spLocks noChangeArrowheads="1"/>
          </p:cNvSpPr>
          <p:nvPr/>
        </p:nvSpPr>
        <p:spPr bwMode="auto">
          <a:xfrm>
            <a:off x="7564776" y="159569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P</a:t>
            </a:r>
            <a:endParaRPr lang="en-US" sz="800" dirty="0">
              <a:solidFill>
                <a:srgbClr val="000000"/>
              </a:solidFill>
              <a:latin typeface="Symbol Std"/>
              <a:cs typeface="Symbol Std"/>
            </a:endParaRPr>
          </a:p>
        </p:txBody>
      </p:sp>
      <p:sp>
        <p:nvSpPr>
          <p:cNvPr id="69" name="Text Box 31"/>
          <p:cNvSpPr txBox="1">
            <a:spLocks noChangeArrowheads="1"/>
          </p:cNvSpPr>
          <p:nvPr/>
        </p:nvSpPr>
        <p:spPr bwMode="auto">
          <a:xfrm>
            <a:off x="6650376" y="167189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G</a:t>
            </a:r>
            <a:endParaRPr lang="en-US" sz="800" dirty="0">
              <a:solidFill>
                <a:srgbClr val="000000"/>
              </a:solidFill>
              <a:latin typeface="Symbol Std"/>
              <a:cs typeface="Symbol Std"/>
            </a:endParaRPr>
          </a:p>
        </p:txBody>
      </p:sp>
      <p:sp>
        <p:nvSpPr>
          <p:cNvPr id="70" name="Text Box 31"/>
          <p:cNvSpPr txBox="1">
            <a:spLocks noChangeArrowheads="1"/>
          </p:cNvSpPr>
          <p:nvPr/>
        </p:nvSpPr>
        <p:spPr bwMode="auto">
          <a:xfrm>
            <a:off x="7983876" y="1678247"/>
            <a:ext cx="152400" cy="1119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800" dirty="0" smtClean="0">
                <a:solidFill>
                  <a:srgbClr val="000000"/>
                </a:solidFill>
                <a:latin typeface="Arial" charset="0"/>
              </a:rPr>
              <a:t>G</a:t>
            </a:r>
            <a:endParaRPr lang="en-US" sz="800" dirty="0">
              <a:solidFill>
                <a:srgbClr val="000000"/>
              </a:solidFill>
              <a:latin typeface="Symbol Std"/>
              <a:cs typeface="Symbol Std"/>
            </a:endParaRPr>
          </a:p>
        </p:txBody>
      </p:sp>
      <p:sp>
        <p:nvSpPr>
          <p:cNvPr id="71" name="Text Box 31"/>
          <p:cNvSpPr txBox="1">
            <a:spLocks noChangeArrowheads="1"/>
          </p:cNvSpPr>
          <p:nvPr/>
        </p:nvSpPr>
        <p:spPr bwMode="auto">
          <a:xfrm>
            <a:off x="4118843" y="5471314"/>
            <a:ext cx="965199" cy="465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Last nucleotide</a:t>
            </a:r>
            <a:br>
              <a:rPr lang="en-US" sz="1000" dirty="0" smtClean="0">
                <a:solidFill>
                  <a:srgbClr val="000000"/>
                </a:solidFill>
                <a:latin typeface="Arial" charset="0"/>
              </a:rPr>
            </a:br>
            <a:r>
              <a:rPr lang="en-US" sz="1000" dirty="0" smtClean="0">
                <a:solidFill>
                  <a:srgbClr val="000000"/>
                </a:solidFill>
                <a:latin typeface="Arial" charset="0"/>
              </a:rPr>
              <a:t>of longest</a:t>
            </a:r>
            <a:br>
              <a:rPr lang="en-US" sz="1000" dirty="0" smtClean="0">
                <a:solidFill>
                  <a:srgbClr val="000000"/>
                </a:solidFill>
                <a:latin typeface="Arial" charset="0"/>
              </a:rPr>
            </a:br>
            <a:r>
              <a:rPr lang="en-US" sz="1000" dirty="0" smtClean="0">
                <a:solidFill>
                  <a:srgbClr val="000000"/>
                </a:solidFill>
                <a:latin typeface="Arial" charset="0"/>
              </a:rPr>
              <a:t>labeled strand</a:t>
            </a:r>
            <a:endParaRPr lang="en-US" sz="1000" dirty="0">
              <a:solidFill>
                <a:srgbClr val="000000"/>
              </a:solidFill>
              <a:latin typeface="Arial" charset="0"/>
            </a:endParaRPr>
          </a:p>
        </p:txBody>
      </p:sp>
      <p:sp>
        <p:nvSpPr>
          <p:cNvPr id="72" name="Text Box 31"/>
          <p:cNvSpPr txBox="1">
            <a:spLocks noChangeArrowheads="1"/>
          </p:cNvSpPr>
          <p:nvPr/>
        </p:nvSpPr>
        <p:spPr bwMode="auto">
          <a:xfrm>
            <a:off x="4118845" y="6131714"/>
            <a:ext cx="965199" cy="465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1000" dirty="0" smtClean="0">
                <a:solidFill>
                  <a:srgbClr val="000000"/>
                </a:solidFill>
                <a:latin typeface="Arial" charset="0"/>
              </a:rPr>
              <a:t>Last nucleotide</a:t>
            </a:r>
            <a:br>
              <a:rPr lang="en-US" sz="1000" dirty="0" smtClean="0">
                <a:solidFill>
                  <a:srgbClr val="000000"/>
                </a:solidFill>
                <a:latin typeface="Arial" charset="0"/>
              </a:rPr>
            </a:br>
            <a:r>
              <a:rPr lang="en-US" sz="1000" dirty="0" smtClean="0">
                <a:solidFill>
                  <a:srgbClr val="000000"/>
                </a:solidFill>
                <a:latin typeface="Arial" charset="0"/>
              </a:rPr>
              <a:t>of shortest</a:t>
            </a:r>
            <a:br>
              <a:rPr lang="en-US" sz="1000" dirty="0" smtClean="0">
                <a:solidFill>
                  <a:srgbClr val="000000"/>
                </a:solidFill>
                <a:latin typeface="Arial" charset="0"/>
              </a:rPr>
            </a:br>
            <a:r>
              <a:rPr lang="en-US" sz="1000" dirty="0" smtClean="0">
                <a:solidFill>
                  <a:srgbClr val="000000"/>
                </a:solidFill>
                <a:latin typeface="Arial" charset="0"/>
              </a:rPr>
              <a:t>labeled strand</a:t>
            </a:r>
            <a:endParaRPr lang="en-US" sz="1000" dirty="0">
              <a:solidFill>
                <a:srgbClr val="000000"/>
              </a:solidFill>
              <a:latin typeface="Arial" charset="0"/>
            </a:endParaRPr>
          </a:p>
        </p:txBody>
      </p:sp>
      <p:sp>
        <p:nvSpPr>
          <p:cNvPr id="73" name="Text Box 31"/>
          <p:cNvSpPr txBox="1">
            <a:spLocks noChangeArrowheads="1"/>
          </p:cNvSpPr>
          <p:nvPr/>
        </p:nvSpPr>
        <p:spPr bwMode="auto">
          <a:xfrm>
            <a:off x="5266061" y="5504982"/>
            <a:ext cx="258233" cy="5418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r>
              <a:rPr lang="en-US" sz="900" dirty="0" smtClean="0">
                <a:solidFill>
                  <a:srgbClr val="000000"/>
                </a:solidFill>
                <a:latin typeface="Arial" charset="0"/>
              </a:rPr>
              <a:t>G</a:t>
            </a:r>
          </a:p>
          <a:p>
            <a:pPr algn="ctr" eaLnBrk="0" hangingPunct="0">
              <a:lnSpc>
                <a:spcPct val="90000"/>
              </a:lnSpc>
            </a:pPr>
            <a:r>
              <a:rPr lang="en-US" sz="900" dirty="0" smtClean="0">
                <a:solidFill>
                  <a:srgbClr val="000000"/>
                </a:solidFill>
                <a:latin typeface="Arial" charset="0"/>
                <a:cs typeface="Symbol Std"/>
              </a:rPr>
              <a:t>A</a:t>
            </a:r>
          </a:p>
          <a:p>
            <a:pPr algn="ctr" eaLnBrk="0" hangingPunct="0">
              <a:lnSpc>
                <a:spcPct val="90000"/>
              </a:lnSpc>
            </a:pPr>
            <a:r>
              <a:rPr lang="en-US" sz="900" dirty="0" smtClean="0">
                <a:solidFill>
                  <a:srgbClr val="000000"/>
                </a:solidFill>
                <a:latin typeface="Arial" charset="0"/>
                <a:cs typeface="Symbol Std"/>
              </a:rPr>
              <a:t>C</a:t>
            </a:r>
          </a:p>
          <a:p>
            <a:pPr algn="ctr" eaLnBrk="0" hangingPunct="0">
              <a:lnSpc>
                <a:spcPct val="90000"/>
              </a:lnSpc>
            </a:pPr>
            <a:r>
              <a:rPr lang="en-US" sz="900" dirty="0" smtClean="0">
                <a:solidFill>
                  <a:srgbClr val="000000"/>
                </a:solidFill>
                <a:latin typeface="Arial" charset="0"/>
                <a:cs typeface="Symbol Std"/>
              </a:rPr>
              <a:t>T</a:t>
            </a:r>
          </a:p>
        </p:txBody>
      </p:sp>
      <p:sp>
        <p:nvSpPr>
          <p:cNvPr id="74" name="Text Box 31"/>
          <p:cNvSpPr txBox="1">
            <a:spLocks noChangeArrowheads="1"/>
          </p:cNvSpPr>
          <p:nvPr/>
        </p:nvSpPr>
        <p:spPr bwMode="auto">
          <a:xfrm>
            <a:off x="5266062" y="5869046"/>
            <a:ext cx="258233" cy="719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90000"/>
              </a:lnSpc>
            </a:pPr>
            <a:endParaRPr lang="en-US" sz="900" dirty="0" smtClean="0">
              <a:solidFill>
                <a:srgbClr val="000000"/>
              </a:solidFill>
              <a:latin typeface="Arial" charset="0"/>
              <a:cs typeface="Symbol Std"/>
            </a:endParaRPr>
          </a:p>
          <a:p>
            <a:pPr algn="ctr" eaLnBrk="0" hangingPunct="0">
              <a:lnSpc>
                <a:spcPct val="90000"/>
              </a:lnSpc>
            </a:pPr>
            <a:r>
              <a:rPr lang="en-US" sz="900" dirty="0" smtClean="0">
                <a:solidFill>
                  <a:srgbClr val="000000"/>
                </a:solidFill>
                <a:latin typeface="Arial" charset="0"/>
                <a:cs typeface="Symbol Std"/>
              </a:rPr>
              <a:t>G</a:t>
            </a:r>
          </a:p>
          <a:p>
            <a:pPr algn="ctr" eaLnBrk="0" hangingPunct="0">
              <a:lnSpc>
                <a:spcPct val="90000"/>
              </a:lnSpc>
            </a:pPr>
            <a:r>
              <a:rPr lang="en-US" sz="900" dirty="0" smtClean="0">
                <a:solidFill>
                  <a:srgbClr val="000000"/>
                </a:solidFill>
                <a:latin typeface="Arial" charset="0"/>
                <a:cs typeface="Symbol Std"/>
              </a:rPr>
              <a:t>A</a:t>
            </a:r>
          </a:p>
          <a:p>
            <a:pPr algn="ctr" eaLnBrk="0" hangingPunct="0">
              <a:lnSpc>
                <a:spcPct val="90000"/>
              </a:lnSpc>
            </a:pPr>
            <a:r>
              <a:rPr lang="en-US" sz="900" dirty="0" smtClean="0">
                <a:solidFill>
                  <a:srgbClr val="000000"/>
                </a:solidFill>
                <a:latin typeface="Arial" charset="0"/>
                <a:cs typeface="Symbol Std"/>
              </a:rPr>
              <a:t>A</a:t>
            </a:r>
          </a:p>
          <a:p>
            <a:pPr algn="ctr" eaLnBrk="0" hangingPunct="0">
              <a:lnSpc>
                <a:spcPct val="90000"/>
              </a:lnSpc>
            </a:pPr>
            <a:r>
              <a:rPr lang="en-US" sz="900" dirty="0" smtClean="0">
                <a:solidFill>
                  <a:srgbClr val="000000"/>
                </a:solidFill>
                <a:latin typeface="Arial" charset="0"/>
                <a:cs typeface="Symbol Std"/>
              </a:rPr>
              <a:t>G</a:t>
            </a:r>
          </a:p>
          <a:p>
            <a:pPr algn="ctr" eaLnBrk="0" hangingPunct="0">
              <a:lnSpc>
                <a:spcPct val="90000"/>
              </a:lnSpc>
            </a:pPr>
            <a:r>
              <a:rPr lang="en-US" sz="900" dirty="0">
                <a:solidFill>
                  <a:srgbClr val="000000"/>
                </a:solidFill>
                <a:latin typeface="Arial" charset="0"/>
                <a:cs typeface="Symbol Std"/>
              </a:rPr>
              <a:t>C</a:t>
            </a:r>
            <a:endParaRPr lang="en-US" sz="900" dirty="0">
              <a:solidFill>
                <a:srgbClr val="000000"/>
              </a:solidFill>
              <a:latin typeface="Symbol Std"/>
              <a:cs typeface="Symbol Std"/>
            </a:endParaRPr>
          </a:p>
        </p:txBody>
      </p:sp>
      <p:sp>
        <p:nvSpPr>
          <p:cNvPr id="75" name="Text Box 31"/>
          <p:cNvSpPr txBox="1">
            <a:spLocks noChangeArrowheads="1"/>
          </p:cNvSpPr>
          <p:nvPr/>
        </p:nvSpPr>
        <p:spPr bwMode="auto">
          <a:xfrm>
            <a:off x="4440576" y="311969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76" name="Text Box 31"/>
          <p:cNvSpPr txBox="1">
            <a:spLocks noChangeArrowheads="1"/>
          </p:cNvSpPr>
          <p:nvPr/>
        </p:nvSpPr>
        <p:spPr bwMode="auto">
          <a:xfrm>
            <a:off x="4859676" y="301174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77" name="Text Box 31"/>
          <p:cNvSpPr txBox="1">
            <a:spLocks noChangeArrowheads="1"/>
          </p:cNvSpPr>
          <p:nvPr/>
        </p:nvSpPr>
        <p:spPr bwMode="auto">
          <a:xfrm>
            <a:off x="5221626" y="290379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78" name="Text Box 31"/>
          <p:cNvSpPr txBox="1">
            <a:spLocks noChangeArrowheads="1"/>
          </p:cNvSpPr>
          <p:nvPr/>
        </p:nvSpPr>
        <p:spPr bwMode="auto">
          <a:xfrm>
            <a:off x="5608976" y="280219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79" name="Text Box 31"/>
          <p:cNvSpPr txBox="1">
            <a:spLocks noChangeArrowheads="1"/>
          </p:cNvSpPr>
          <p:nvPr/>
        </p:nvSpPr>
        <p:spPr bwMode="auto">
          <a:xfrm>
            <a:off x="5970926" y="269424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80" name="Text Box 31"/>
          <p:cNvSpPr txBox="1">
            <a:spLocks noChangeArrowheads="1"/>
          </p:cNvSpPr>
          <p:nvPr/>
        </p:nvSpPr>
        <p:spPr bwMode="auto">
          <a:xfrm>
            <a:off x="6370976" y="258629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81" name="Text Box 31"/>
          <p:cNvSpPr txBox="1">
            <a:spLocks noChangeArrowheads="1"/>
          </p:cNvSpPr>
          <p:nvPr/>
        </p:nvSpPr>
        <p:spPr bwMode="auto">
          <a:xfrm>
            <a:off x="6796426" y="247834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82" name="Text Box 31"/>
          <p:cNvSpPr txBox="1">
            <a:spLocks noChangeArrowheads="1"/>
          </p:cNvSpPr>
          <p:nvPr/>
        </p:nvSpPr>
        <p:spPr bwMode="auto">
          <a:xfrm>
            <a:off x="7234576" y="237674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83" name="Text Box 31"/>
          <p:cNvSpPr txBox="1">
            <a:spLocks noChangeArrowheads="1"/>
          </p:cNvSpPr>
          <p:nvPr/>
        </p:nvSpPr>
        <p:spPr bwMode="auto">
          <a:xfrm>
            <a:off x="7666376" y="2268797"/>
            <a:ext cx="298450" cy="1818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lnSpc>
                <a:spcPct val="80000"/>
              </a:lnSpc>
            </a:pPr>
            <a:r>
              <a:rPr lang="en-US" sz="1000" dirty="0" err="1" smtClean="0">
                <a:solidFill>
                  <a:srgbClr val="000000"/>
                </a:solidFill>
                <a:latin typeface="Arial" charset="0"/>
              </a:rPr>
              <a:t>dd</a:t>
            </a:r>
            <a:endParaRPr lang="en-US" sz="1000" dirty="0">
              <a:solidFill>
                <a:srgbClr val="000000"/>
              </a:solidFill>
              <a:latin typeface="Symbol Std"/>
              <a:cs typeface="Symbol Std"/>
            </a:endParaRPr>
          </a:p>
        </p:txBody>
      </p:sp>
      <p:sp>
        <p:nvSpPr>
          <p:cNvPr id="3" name="Tekstvak 2"/>
          <p:cNvSpPr txBox="1"/>
          <p:nvPr/>
        </p:nvSpPr>
        <p:spPr>
          <a:xfrm>
            <a:off x="296009" y="5268881"/>
            <a:ext cx="1801504" cy="1200329"/>
          </a:xfrm>
          <a:prstGeom prst="rect">
            <a:avLst/>
          </a:prstGeom>
          <a:noFill/>
        </p:spPr>
        <p:txBody>
          <a:bodyPr wrap="square" rtlCol="0">
            <a:spAutoFit/>
          </a:bodyPr>
          <a:lstStyle/>
          <a:p>
            <a:r>
              <a:rPr lang="nl-NL" sz="2400" dirty="0" smtClean="0">
                <a:hlinkClick r:id="rId4"/>
              </a:rPr>
              <a:t>Filmpje Sanger </a:t>
            </a:r>
            <a:r>
              <a:rPr lang="nl-NL" sz="2400" dirty="0" err="1" smtClean="0">
                <a:hlinkClick r:id="rId4"/>
              </a:rPr>
              <a:t>sequencing</a:t>
            </a:r>
            <a:r>
              <a:rPr lang="nl-NL" sz="2400" dirty="0" smtClean="0">
                <a:hlinkClick r:id="rId4"/>
              </a:rPr>
              <a:t> </a:t>
            </a:r>
            <a:endParaRPr lang="en-US" sz="2400" dirty="0"/>
          </a:p>
        </p:txBody>
      </p:sp>
      <p:sp>
        <p:nvSpPr>
          <p:cNvPr id="84" name="Title 1"/>
          <p:cNvSpPr txBox="1">
            <a:spLocks/>
          </p:cNvSpPr>
          <p:nvPr/>
        </p:nvSpPr>
        <p:spPr>
          <a:xfrm>
            <a:off x="194778" y="243679"/>
            <a:ext cx="3148914" cy="114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solidFill>
                  <a:srgbClr val="FF6600"/>
                </a:solidFill>
                <a:latin typeface="+mn-lt"/>
              </a:rPr>
              <a:t>Sanger </a:t>
            </a:r>
            <a:r>
              <a:rPr lang="nl-NL" b="1" dirty="0" err="1" smtClean="0">
                <a:solidFill>
                  <a:srgbClr val="FF6600"/>
                </a:solidFill>
                <a:latin typeface="+mn-lt"/>
              </a:rPr>
              <a:t>Sequencing</a:t>
            </a:r>
            <a:r>
              <a:rPr lang="nl-NL" b="1" dirty="0" smtClean="0">
                <a:solidFill>
                  <a:srgbClr val="FF6600"/>
                </a:solidFill>
                <a:latin typeface="+mn-lt"/>
              </a:rPr>
              <a:t>  </a:t>
            </a:r>
            <a:endParaRPr lang="nl-NL" b="1" dirty="0">
              <a:solidFill>
                <a:srgbClr val="FF6600"/>
              </a:solidFill>
              <a:latin typeface="+mn-lt"/>
            </a:endParaRPr>
          </a:p>
        </p:txBody>
      </p:sp>
      <p:sp>
        <p:nvSpPr>
          <p:cNvPr id="85" name="Content Placeholder 2"/>
          <p:cNvSpPr txBox="1">
            <a:spLocks/>
          </p:cNvSpPr>
          <p:nvPr/>
        </p:nvSpPr>
        <p:spPr bwMode="auto">
          <a:xfrm>
            <a:off x="194778" y="1482063"/>
            <a:ext cx="2486359" cy="9339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altLang="nl-NL" sz="2400" dirty="0" err="1" smtClean="0"/>
              <a:t>Dideoxy</a:t>
            </a:r>
            <a:r>
              <a:rPr lang="nl-NL" altLang="nl-NL" sz="2400" dirty="0" smtClean="0"/>
              <a:t> chain </a:t>
            </a:r>
            <a:r>
              <a:rPr lang="nl-NL" altLang="nl-NL" sz="2400" dirty="0" err="1" smtClean="0"/>
              <a:t>termination</a:t>
            </a:r>
            <a:r>
              <a:rPr lang="nl-NL" altLang="nl-NL" sz="2400" dirty="0" smtClean="0"/>
              <a:t> </a:t>
            </a:r>
            <a:r>
              <a:rPr lang="nl-NL" altLang="nl-NL" sz="2400" dirty="0" err="1" smtClean="0"/>
              <a:t>method</a:t>
            </a:r>
            <a:endParaRPr lang="nl-NL" altLang="nl-NL" sz="2400" dirty="0" smtClean="0"/>
          </a:p>
        </p:txBody>
      </p:sp>
    </p:spTree>
    <p:extLst>
      <p:ext uri="{BB962C8B-B14F-4D97-AF65-F5344CB8AC3E}">
        <p14:creationId xmlns:p14="http://schemas.microsoft.com/office/powerpoint/2010/main" val="2588568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457200" y="282431"/>
            <a:ext cx="8229600" cy="545999"/>
          </a:xfrm>
        </p:spPr>
        <p:txBody>
          <a:bodyPr>
            <a:noAutofit/>
          </a:bodyPr>
          <a:lstStyle/>
          <a:p>
            <a:pPr algn="l"/>
            <a:r>
              <a:rPr lang="nl-NL" b="1" dirty="0" smtClean="0">
                <a:solidFill>
                  <a:srgbClr val="FF6600"/>
                </a:solidFill>
                <a:latin typeface="+mn-lt"/>
              </a:rPr>
              <a:t>Sanger </a:t>
            </a:r>
            <a:r>
              <a:rPr lang="nl-NL" b="1" dirty="0" err="1" smtClean="0">
                <a:solidFill>
                  <a:srgbClr val="FF6600"/>
                </a:solidFill>
                <a:latin typeface="+mn-lt"/>
              </a:rPr>
              <a:t>Sequencing</a:t>
            </a:r>
            <a:endParaRPr lang="nl-NL" b="1" dirty="0">
              <a:solidFill>
                <a:srgbClr val="FF6600"/>
              </a:solidFill>
              <a:latin typeface="+mn-lt"/>
            </a:endParaRPr>
          </a:p>
        </p:txBody>
      </p:sp>
      <p:sp>
        <p:nvSpPr>
          <p:cNvPr id="26" name="Content Placeholder 2"/>
          <p:cNvSpPr>
            <a:spLocks noGrp="1"/>
          </p:cNvSpPr>
          <p:nvPr>
            <p:ph idx="1"/>
          </p:nvPr>
        </p:nvSpPr>
        <p:spPr bwMode="auto">
          <a:xfrm>
            <a:off x="457200" y="913496"/>
            <a:ext cx="7859712" cy="9304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indent="0">
              <a:buNone/>
            </a:pPr>
            <a:r>
              <a:rPr lang="nl-NL" altLang="nl-NL" sz="2400" dirty="0" err="1" smtClean="0"/>
              <a:t>Dideoxy</a:t>
            </a:r>
            <a:r>
              <a:rPr lang="nl-NL" altLang="nl-NL" sz="2400" dirty="0" smtClean="0"/>
              <a:t> chain </a:t>
            </a:r>
            <a:r>
              <a:rPr lang="nl-NL" altLang="nl-NL" sz="2400" dirty="0" err="1" smtClean="0"/>
              <a:t>termination</a:t>
            </a:r>
            <a:r>
              <a:rPr lang="nl-NL" altLang="nl-NL" sz="2400" dirty="0" smtClean="0"/>
              <a:t> </a:t>
            </a:r>
            <a:r>
              <a:rPr lang="nl-NL" altLang="nl-NL" sz="2400" dirty="0" err="1" smtClean="0"/>
              <a:t>method</a:t>
            </a:r>
            <a:r>
              <a:rPr lang="nl-NL" altLang="nl-NL" sz="2400" dirty="0" smtClean="0"/>
              <a:t> </a:t>
            </a:r>
            <a:r>
              <a:rPr lang="nl-NL" altLang="nl-NL" sz="2400" dirty="0" err="1" smtClean="0"/>
              <a:t>used</a:t>
            </a:r>
            <a:r>
              <a:rPr lang="nl-NL" altLang="nl-NL" sz="2400" dirty="0" smtClean="0"/>
              <a:t> </a:t>
            </a:r>
            <a:r>
              <a:rPr lang="nl-NL" altLang="nl-NL" sz="2400" dirty="0" err="1" smtClean="0"/>
              <a:t>by</a:t>
            </a:r>
            <a:r>
              <a:rPr lang="nl-NL" altLang="nl-NL" sz="2400" dirty="0" smtClean="0"/>
              <a:t> Sanger </a:t>
            </a:r>
          </a:p>
        </p:txBody>
      </p:sp>
      <p:pic>
        <p:nvPicPr>
          <p:cNvPr id="1026" name="Picture 2" descr="Frederick Sanger (1918–2013) | Science"/>
          <p:cNvPicPr>
            <a:picLocks noChangeAspect="1" noChangeArrowheads="1"/>
          </p:cNvPicPr>
          <p:nvPr/>
        </p:nvPicPr>
        <p:blipFill rotWithShape="1">
          <a:blip r:embed="rId3">
            <a:extLst>
              <a:ext uri="{28A0092B-C50C-407E-A947-70E740481C1C}">
                <a14:useLocalDpi xmlns:a14="http://schemas.microsoft.com/office/drawing/2010/main" val="0"/>
              </a:ext>
            </a:extLst>
          </a:blip>
          <a:srcRect l="1" r="24100"/>
          <a:stretch/>
        </p:blipFill>
        <p:spPr bwMode="auto">
          <a:xfrm>
            <a:off x="570181" y="1530272"/>
            <a:ext cx="4346478" cy="44286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rederick Sanger (1918 - 2013) - Scouse Science Alli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541" y="1530272"/>
            <a:ext cx="3565953" cy="4428685"/>
          </a:xfrm>
          <a:prstGeom prst="rect">
            <a:avLst/>
          </a:prstGeom>
          <a:noFill/>
          <a:extLst>
            <a:ext uri="{909E8E84-426E-40DD-AFC4-6F175D3DCCD1}">
              <a14:hiddenFill xmlns:a14="http://schemas.microsoft.com/office/drawing/2010/main">
                <a:solidFill>
                  <a:srgbClr val="FFFFFF"/>
                </a:solidFill>
              </a14:hiddenFill>
            </a:ext>
          </a:extLst>
        </p:spPr>
      </p:pic>
      <p:sp>
        <p:nvSpPr>
          <p:cNvPr id="2" name="Ovaal 1"/>
          <p:cNvSpPr/>
          <p:nvPr/>
        </p:nvSpPr>
        <p:spPr>
          <a:xfrm>
            <a:off x="351693" y="1843914"/>
            <a:ext cx="2025747" cy="4227341"/>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p:cNvSpPr/>
          <p:nvPr/>
        </p:nvSpPr>
        <p:spPr>
          <a:xfrm>
            <a:off x="6509653" y="1032677"/>
            <a:ext cx="2025747" cy="4227341"/>
          </a:xfrm>
          <a:prstGeom prst="ellipse">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675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theme/theme1.xml><?xml version="1.0" encoding="utf-8"?>
<a:theme xmlns:a="http://schemas.openxmlformats.org/drawingml/2006/main" name="Kantoorthema">
  <a:themeElements>
    <a:clrScheme name="Kantoorthem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them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3" ma:contentTypeDescription="Een nieuw document maken." ma:contentTypeScope="" ma:versionID="6623810828cf40610afd7850fef94593">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d13282a2caa9bf1d53a00b792cf11d15"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CB4194-4A07-46E2-AD36-B6B156BC5FFA}">
  <ds:schemaRefs>
    <ds:schemaRef ds:uri="http://schemas.microsoft.com/sharepoint/v3/contenttype/forms"/>
  </ds:schemaRefs>
</ds:datastoreItem>
</file>

<file path=customXml/itemProps2.xml><?xml version="1.0" encoding="utf-8"?>
<ds:datastoreItem xmlns:ds="http://schemas.openxmlformats.org/officeDocument/2006/customXml" ds:itemID="{9690A645-F119-4218-9951-1427B4F873C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41d31240-3f9b-4160-aa9d-7e114304e6cc"/>
    <ds:schemaRef ds:uri="d665bda0-32f6-4388-bc96-c7f43a2006b3"/>
    <ds:schemaRef ds:uri="http://www.w3.org/XML/1998/namespace"/>
  </ds:schemaRefs>
</ds:datastoreItem>
</file>

<file path=customXml/itemProps3.xml><?xml version="1.0" encoding="utf-8"?>
<ds:datastoreItem xmlns:ds="http://schemas.openxmlformats.org/officeDocument/2006/customXml" ds:itemID="{EA6E4963-85EF-4724-8D92-A23B16888D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4459</TotalTime>
  <Words>2276</Words>
  <Application>Microsoft Office PowerPoint</Application>
  <PresentationFormat>Diavoorstelling (4:3)</PresentationFormat>
  <Paragraphs>468</Paragraphs>
  <Slides>39</Slides>
  <Notes>24</Notes>
  <HiddenSlides>0</HiddenSlides>
  <MMClips>0</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39</vt:i4>
      </vt:variant>
    </vt:vector>
  </HeadingPairs>
  <TitlesOfParts>
    <vt:vector size="50" baseType="lpstr">
      <vt:lpstr>ＭＳ Ｐゴシック</vt:lpstr>
      <vt:lpstr>ＭＳ Ｐゴシック</vt:lpstr>
      <vt:lpstr>Arial</vt:lpstr>
      <vt:lpstr>Calibri</vt:lpstr>
      <vt:lpstr>Calibri Light</vt:lpstr>
      <vt:lpstr>Symbol Std</vt:lpstr>
      <vt:lpstr>Times</vt:lpstr>
      <vt:lpstr>Times New Roman</vt:lpstr>
      <vt:lpstr>Wingdings</vt:lpstr>
      <vt:lpstr>Wingdings 2</vt:lpstr>
      <vt:lpstr>Kantoorthema</vt:lpstr>
      <vt:lpstr>Biologie 3 – les 9</vt:lpstr>
      <vt:lpstr>Leerdoelen hoofdstuk 19, DNA technology</vt:lpstr>
      <vt:lpstr>DNA technologie         DNA-Sequencing</vt:lpstr>
      <vt:lpstr>Sanger Sequencing</vt:lpstr>
      <vt:lpstr>Sanger Sequencing (1)</vt:lpstr>
      <vt:lpstr>Sanger Sequencing (2) </vt:lpstr>
      <vt:lpstr>PowerPoint-presentatie</vt:lpstr>
      <vt:lpstr>PowerPoint-presentatie</vt:lpstr>
      <vt:lpstr>Sanger Sequencing</vt:lpstr>
      <vt:lpstr>PowerPoint-presentatie</vt:lpstr>
      <vt:lpstr>Next generation sequencing</vt:lpstr>
      <vt:lpstr>Next-generation Sequencen: pyrosequencen (1)</vt:lpstr>
      <vt:lpstr>Next-generation Sequencen: pyrosequencen (2)</vt:lpstr>
      <vt:lpstr>Next-generation Sequencen: pyrosequencen (3)</vt:lpstr>
      <vt:lpstr>Waarom lichten de wellen op? (1)</vt:lpstr>
      <vt:lpstr>PowerPoint-presentatie</vt:lpstr>
      <vt:lpstr>PowerPoint-presentatie</vt:lpstr>
      <vt:lpstr>PowerPoint-presentatie</vt:lpstr>
      <vt:lpstr>PowerPoint-presentatie</vt:lpstr>
      <vt:lpstr>§19.2  DNA technologie gebruiken om  genexpressie en genfunctie mee te  analyseren  </vt:lpstr>
      <vt:lpstr>PowerPoint-presentatie</vt:lpstr>
      <vt:lpstr>-OMICS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The CRISPR-Cas9 system can be used for which of the following? </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Biologie 3 – les 2</dc:title>
  <dc:creator>PETER BUMA</dc:creator>
  <cp:lastModifiedBy>Pool WA, Wietske</cp:lastModifiedBy>
  <cp:revision>260</cp:revision>
  <dcterms:created xsi:type="dcterms:W3CDTF">2019-01-24T11:02:25Z</dcterms:created>
  <dcterms:modified xsi:type="dcterms:W3CDTF">2021-03-17T09:02:14Z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